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2" r:id="rId26"/>
    <p:sldId id="284" r:id="rId27"/>
    <p:sldId id="281" r:id="rId28"/>
    <p:sldId id="283" r:id="rId29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2E20"/>
    <a:srgbClr val="3A5A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7.png>
</file>

<file path=ppt/media/image18.png>
</file>

<file path=ppt/media/image2.svg>
</file>

<file path=ppt/media/image21.png>
</file>

<file path=ppt/media/image23.png>
</file>

<file path=ppt/media/image3.png>
</file>

<file path=ppt/media/image4.png>
</file>

<file path=ppt/media/image5.jp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027E7FF-E15D-47A1-A577-EFCC808035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r-HR"/>
              <a:t>Kliknite da biste uredili stil naslova matrice</a:t>
            </a:r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2DE74FDB-1EFA-4BFA-803D-65BB012D47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r-HR"/>
              <a:t>Kliknite da biste uredili stil podnaslova matrice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7996B44C-D5D7-4581-A7BC-CD244D4AB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238C2-7F7D-4C69-A9E4-DAAD79370552}" type="datetimeFigureOut">
              <a:rPr lang="hr-HR" smtClean="0"/>
              <a:t>21.10.2021.</a:t>
            </a:fld>
            <a:endParaRPr lang="hr-HR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817992CD-DB97-43DB-BAF6-049CD1720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03D483F1-C369-4C59-B922-5A63CC00E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142A2-304D-4624-AA13-2ABEA3FFA8C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004030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8D7FE3D-1ADC-4CFF-BE35-D77679CA3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okomitog teksta 2">
            <a:extLst>
              <a:ext uri="{FF2B5EF4-FFF2-40B4-BE49-F238E27FC236}">
                <a16:creationId xmlns:a16="http://schemas.microsoft.com/office/drawing/2014/main" id="{F7081DF3-ECBC-41D7-871C-ECC7E575A7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65A2C3BE-6D9C-4CCC-805F-57026A7FB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238C2-7F7D-4C69-A9E4-DAAD79370552}" type="datetimeFigureOut">
              <a:rPr lang="hr-HR" smtClean="0"/>
              <a:t>21.10.2021.</a:t>
            </a:fld>
            <a:endParaRPr lang="hr-HR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C0DAC87F-FA9C-4F19-8AFF-F97614C29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C40BD9CE-3BCF-4691-986E-F23E152DC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142A2-304D-4624-AA13-2ABEA3FFA8C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6989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komiti naslov 1">
            <a:extLst>
              <a:ext uri="{FF2B5EF4-FFF2-40B4-BE49-F238E27FC236}">
                <a16:creationId xmlns:a16="http://schemas.microsoft.com/office/drawing/2014/main" id="{18196004-421F-4BB7-97C4-BE6F92366F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okomitog teksta 2">
            <a:extLst>
              <a:ext uri="{FF2B5EF4-FFF2-40B4-BE49-F238E27FC236}">
                <a16:creationId xmlns:a16="http://schemas.microsoft.com/office/drawing/2014/main" id="{BD956BC7-3962-415B-BBEE-51E794F63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472429ED-771C-4A12-A7B3-CF161EA71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238C2-7F7D-4C69-A9E4-DAAD79370552}" type="datetimeFigureOut">
              <a:rPr lang="hr-HR" smtClean="0"/>
              <a:t>21.10.2021.</a:t>
            </a:fld>
            <a:endParaRPr lang="hr-HR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61630DEC-A68E-4DDD-AD83-618F959FF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34EB5AD7-ADBA-4C74-839A-7279FA60C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142A2-304D-4624-AA13-2ABEA3FFA8C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918529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B027D5E-27F9-4415-AA67-9F5485DD3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9F6B874C-E7F3-4D05-9456-3537546E2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C0154F04-511B-4A05-8A4C-8146046A3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238C2-7F7D-4C69-A9E4-DAAD79370552}" type="datetimeFigureOut">
              <a:rPr lang="hr-HR" smtClean="0"/>
              <a:t>21.10.2021.</a:t>
            </a:fld>
            <a:endParaRPr lang="hr-HR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CD5EAC39-A701-4A89-AC40-1DBA3F2FE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7C89FACF-EAC6-4C5E-9B86-E8189C70A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142A2-304D-4624-AA13-2ABEA3FFA8C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066674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2B6EBA5-E2B2-4086-B73B-C7624C51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teksta 2">
            <a:extLst>
              <a:ext uri="{FF2B5EF4-FFF2-40B4-BE49-F238E27FC236}">
                <a16:creationId xmlns:a16="http://schemas.microsoft.com/office/drawing/2014/main" id="{32D56091-48E4-4D28-8D40-37E6618A6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D5C29398-9C03-4108-994D-016491C6E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238C2-7F7D-4C69-A9E4-DAAD79370552}" type="datetimeFigureOut">
              <a:rPr lang="hr-HR" smtClean="0"/>
              <a:t>21.10.2021.</a:t>
            </a:fld>
            <a:endParaRPr lang="hr-HR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A5A06A92-9F59-4F0A-AB91-C810DA267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47E144FC-1688-45AE-BF16-BC3CFD0A8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142A2-304D-4624-AA13-2ABEA3FFA8C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930485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D1FA0DD-E62E-4AC0-B4AF-64A567048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39EDD546-417D-475F-B987-21B928D9B3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sadržaja 3">
            <a:extLst>
              <a:ext uri="{FF2B5EF4-FFF2-40B4-BE49-F238E27FC236}">
                <a16:creationId xmlns:a16="http://schemas.microsoft.com/office/drawing/2014/main" id="{5A954BB6-9004-4528-9052-818BD9403F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5" name="Rezervirano mjesto datuma 4">
            <a:extLst>
              <a:ext uri="{FF2B5EF4-FFF2-40B4-BE49-F238E27FC236}">
                <a16:creationId xmlns:a16="http://schemas.microsoft.com/office/drawing/2014/main" id="{FCC1695E-A01A-4228-9939-6C440BEF8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238C2-7F7D-4C69-A9E4-DAAD79370552}" type="datetimeFigureOut">
              <a:rPr lang="hr-HR" smtClean="0"/>
              <a:t>21.10.2021.</a:t>
            </a:fld>
            <a:endParaRPr lang="hr-HR"/>
          </a:p>
        </p:txBody>
      </p:sp>
      <p:sp>
        <p:nvSpPr>
          <p:cNvPr id="6" name="Rezervirano mjesto podnožja 5">
            <a:extLst>
              <a:ext uri="{FF2B5EF4-FFF2-40B4-BE49-F238E27FC236}">
                <a16:creationId xmlns:a16="http://schemas.microsoft.com/office/drawing/2014/main" id="{E8686063-F745-42FC-A9BD-C9D5043A6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Rezervirano mjesto broja slajda 6">
            <a:extLst>
              <a:ext uri="{FF2B5EF4-FFF2-40B4-BE49-F238E27FC236}">
                <a16:creationId xmlns:a16="http://schemas.microsoft.com/office/drawing/2014/main" id="{2C6B50EA-EC99-4D30-8454-93053B618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142A2-304D-4624-AA13-2ABEA3FFA8C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278871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2A2EF82-584B-4B42-840D-86EF675E2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teksta 2">
            <a:extLst>
              <a:ext uri="{FF2B5EF4-FFF2-40B4-BE49-F238E27FC236}">
                <a16:creationId xmlns:a16="http://schemas.microsoft.com/office/drawing/2014/main" id="{853D96C6-BEE8-4F39-BB77-2D0D3C7302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Rezervirano mjesto sadržaja 3">
            <a:extLst>
              <a:ext uri="{FF2B5EF4-FFF2-40B4-BE49-F238E27FC236}">
                <a16:creationId xmlns:a16="http://schemas.microsoft.com/office/drawing/2014/main" id="{A763CA7D-D6CF-45F6-AD43-7B6AC6926B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5" name="Rezervirano mjesto teksta 4">
            <a:extLst>
              <a:ext uri="{FF2B5EF4-FFF2-40B4-BE49-F238E27FC236}">
                <a16:creationId xmlns:a16="http://schemas.microsoft.com/office/drawing/2014/main" id="{BE9AF66A-E682-45D9-9F02-683E80E728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Rezervirano mjesto sadržaja 5">
            <a:extLst>
              <a:ext uri="{FF2B5EF4-FFF2-40B4-BE49-F238E27FC236}">
                <a16:creationId xmlns:a16="http://schemas.microsoft.com/office/drawing/2014/main" id="{9BC910F7-1A9C-40E7-BA99-0AA302291F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7" name="Rezervirano mjesto datuma 6">
            <a:extLst>
              <a:ext uri="{FF2B5EF4-FFF2-40B4-BE49-F238E27FC236}">
                <a16:creationId xmlns:a16="http://schemas.microsoft.com/office/drawing/2014/main" id="{2DC7EB8A-3B7C-49DA-9C34-B0E60A3E9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238C2-7F7D-4C69-A9E4-DAAD79370552}" type="datetimeFigureOut">
              <a:rPr lang="hr-HR" smtClean="0"/>
              <a:t>21.10.2021.</a:t>
            </a:fld>
            <a:endParaRPr lang="hr-HR"/>
          </a:p>
        </p:txBody>
      </p:sp>
      <p:sp>
        <p:nvSpPr>
          <p:cNvPr id="8" name="Rezervirano mjesto podnožja 7">
            <a:extLst>
              <a:ext uri="{FF2B5EF4-FFF2-40B4-BE49-F238E27FC236}">
                <a16:creationId xmlns:a16="http://schemas.microsoft.com/office/drawing/2014/main" id="{7BE52208-CED9-42D2-8F3B-5B79E0171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Rezervirano mjesto broja slajda 8">
            <a:extLst>
              <a:ext uri="{FF2B5EF4-FFF2-40B4-BE49-F238E27FC236}">
                <a16:creationId xmlns:a16="http://schemas.microsoft.com/office/drawing/2014/main" id="{34D495C2-FF99-45B7-9E05-697A892AB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142A2-304D-4624-AA13-2ABEA3FFA8C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553082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AE25C28-17CB-4167-B388-3D721B320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datuma 2">
            <a:extLst>
              <a:ext uri="{FF2B5EF4-FFF2-40B4-BE49-F238E27FC236}">
                <a16:creationId xmlns:a16="http://schemas.microsoft.com/office/drawing/2014/main" id="{5DC750AD-20BF-4857-BA8B-A9038981C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238C2-7F7D-4C69-A9E4-DAAD79370552}" type="datetimeFigureOut">
              <a:rPr lang="hr-HR" smtClean="0"/>
              <a:t>21.10.2021.</a:t>
            </a:fld>
            <a:endParaRPr lang="hr-HR"/>
          </a:p>
        </p:txBody>
      </p:sp>
      <p:sp>
        <p:nvSpPr>
          <p:cNvPr id="4" name="Rezervirano mjesto podnožja 3">
            <a:extLst>
              <a:ext uri="{FF2B5EF4-FFF2-40B4-BE49-F238E27FC236}">
                <a16:creationId xmlns:a16="http://schemas.microsoft.com/office/drawing/2014/main" id="{6D3DC503-DDFB-49C8-B0A6-A9020D54C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Rezervirano mjesto broja slajda 4">
            <a:extLst>
              <a:ext uri="{FF2B5EF4-FFF2-40B4-BE49-F238E27FC236}">
                <a16:creationId xmlns:a16="http://schemas.microsoft.com/office/drawing/2014/main" id="{8872A601-0DE8-41F9-950C-99C03F634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142A2-304D-4624-AA13-2ABEA3FFA8C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91006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datuma 1">
            <a:extLst>
              <a:ext uri="{FF2B5EF4-FFF2-40B4-BE49-F238E27FC236}">
                <a16:creationId xmlns:a16="http://schemas.microsoft.com/office/drawing/2014/main" id="{31BA6E33-37D6-4900-92C7-48CA37F3B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238C2-7F7D-4C69-A9E4-DAAD79370552}" type="datetimeFigureOut">
              <a:rPr lang="hr-HR" smtClean="0"/>
              <a:t>21.10.2021.</a:t>
            </a:fld>
            <a:endParaRPr lang="hr-HR"/>
          </a:p>
        </p:txBody>
      </p:sp>
      <p:sp>
        <p:nvSpPr>
          <p:cNvPr id="3" name="Rezervirano mjesto podnožja 2">
            <a:extLst>
              <a:ext uri="{FF2B5EF4-FFF2-40B4-BE49-F238E27FC236}">
                <a16:creationId xmlns:a16="http://schemas.microsoft.com/office/drawing/2014/main" id="{8F3F9388-E516-42DD-A750-A1EF7573B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Rezervirano mjesto broja slajda 3">
            <a:extLst>
              <a:ext uri="{FF2B5EF4-FFF2-40B4-BE49-F238E27FC236}">
                <a16:creationId xmlns:a16="http://schemas.microsoft.com/office/drawing/2014/main" id="{145F7249-66A6-45FB-96BA-6C00F3FB9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142A2-304D-4624-AA13-2ABEA3FFA8C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537837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462FEB9-9EAC-471B-AF34-232E0393C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9A5F7CA4-6AF8-4585-98E0-E24015584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teksta 3">
            <a:extLst>
              <a:ext uri="{FF2B5EF4-FFF2-40B4-BE49-F238E27FC236}">
                <a16:creationId xmlns:a16="http://schemas.microsoft.com/office/drawing/2014/main" id="{835E5441-AE22-41E4-8F30-BF299355F7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Rezervirano mjesto datuma 4">
            <a:extLst>
              <a:ext uri="{FF2B5EF4-FFF2-40B4-BE49-F238E27FC236}">
                <a16:creationId xmlns:a16="http://schemas.microsoft.com/office/drawing/2014/main" id="{EC857DF7-9AE6-4AD9-A846-C57035AED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238C2-7F7D-4C69-A9E4-DAAD79370552}" type="datetimeFigureOut">
              <a:rPr lang="hr-HR" smtClean="0"/>
              <a:t>21.10.2021.</a:t>
            </a:fld>
            <a:endParaRPr lang="hr-HR"/>
          </a:p>
        </p:txBody>
      </p:sp>
      <p:sp>
        <p:nvSpPr>
          <p:cNvPr id="6" name="Rezervirano mjesto podnožja 5">
            <a:extLst>
              <a:ext uri="{FF2B5EF4-FFF2-40B4-BE49-F238E27FC236}">
                <a16:creationId xmlns:a16="http://schemas.microsoft.com/office/drawing/2014/main" id="{3190F7AC-40F6-433F-BBB8-7DD0447C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Rezervirano mjesto broja slajda 6">
            <a:extLst>
              <a:ext uri="{FF2B5EF4-FFF2-40B4-BE49-F238E27FC236}">
                <a16:creationId xmlns:a16="http://schemas.microsoft.com/office/drawing/2014/main" id="{F3095AAC-E41C-47A1-8B24-94D0AD04A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142A2-304D-4624-AA13-2ABEA3FFA8C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795052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63CBE98-AB2F-48B3-969B-1735DAC05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slike 2">
            <a:extLst>
              <a:ext uri="{FF2B5EF4-FFF2-40B4-BE49-F238E27FC236}">
                <a16:creationId xmlns:a16="http://schemas.microsoft.com/office/drawing/2014/main" id="{FF1426CB-ED51-45D2-B2DE-93FF8C82A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/>
          </a:p>
        </p:txBody>
      </p:sp>
      <p:sp>
        <p:nvSpPr>
          <p:cNvPr id="4" name="Rezervirano mjesto teksta 3">
            <a:extLst>
              <a:ext uri="{FF2B5EF4-FFF2-40B4-BE49-F238E27FC236}">
                <a16:creationId xmlns:a16="http://schemas.microsoft.com/office/drawing/2014/main" id="{F69DF540-06D4-467F-9A62-8E1DB1F45F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Rezervirano mjesto datuma 4">
            <a:extLst>
              <a:ext uri="{FF2B5EF4-FFF2-40B4-BE49-F238E27FC236}">
                <a16:creationId xmlns:a16="http://schemas.microsoft.com/office/drawing/2014/main" id="{37844AA1-BF3E-450E-892E-AF44DA1B5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238C2-7F7D-4C69-A9E4-DAAD79370552}" type="datetimeFigureOut">
              <a:rPr lang="hr-HR" smtClean="0"/>
              <a:t>21.10.2021.</a:t>
            </a:fld>
            <a:endParaRPr lang="hr-HR"/>
          </a:p>
        </p:txBody>
      </p:sp>
      <p:sp>
        <p:nvSpPr>
          <p:cNvPr id="6" name="Rezervirano mjesto podnožja 5">
            <a:extLst>
              <a:ext uri="{FF2B5EF4-FFF2-40B4-BE49-F238E27FC236}">
                <a16:creationId xmlns:a16="http://schemas.microsoft.com/office/drawing/2014/main" id="{07E02FDD-C8B2-4808-A4CB-96261C7A2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Rezervirano mjesto broja slajda 6">
            <a:extLst>
              <a:ext uri="{FF2B5EF4-FFF2-40B4-BE49-F238E27FC236}">
                <a16:creationId xmlns:a16="http://schemas.microsoft.com/office/drawing/2014/main" id="{C2CF11E1-F68D-49A2-8687-8DFFF410F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142A2-304D-4624-AA13-2ABEA3FFA8C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11813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naslova 1">
            <a:extLst>
              <a:ext uri="{FF2B5EF4-FFF2-40B4-BE49-F238E27FC236}">
                <a16:creationId xmlns:a16="http://schemas.microsoft.com/office/drawing/2014/main" id="{5FE4A89A-CE0C-4B0B-9FBB-D45960ADD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teksta 2">
            <a:extLst>
              <a:ext uri="{FF2B5EF4-FFF2-40B4-BE49-F238E27FC236}">
                <a16:creationId xmlns:a16="http://schemas.microsoft.com/office/drawing/2014/main" id="{E68BB47B-C0C7-464D-82C8-C677C8D9C7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25E4D67E-FDF1-46F2-8ED7-8E8FD6E817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5238C2-7F7D-4C69-A9E4-DAAD79370552}" type="datetimeFigureOut">
              <a:rPr lang="hr-HR" smtClean="0"/>
              <a:t>21.10.2021.</a:t>
            </a:fld>
            <a:endParaRPr lang="hr-HR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CF00E1E9-85A4-48F0-A181-4D179AE2F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300AB67B-7E3F-4767-9162-2E57F380FB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142A2-304D-4624-AA13-2ABEA3FFA8C0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019789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jangoproject.com/" TargetMode="External"/><Relationship Id="rId2" Type="http://schemas.openxmlformats.org/officeDocument/2006/relationships/hyperlink" Target="https://github.com/IstrazivackiCentarMladih/Django-101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2" Type="http://schemas.openxmlformats.org/officeDocument/2006/relationships/hyperlink" Target="https://www.python.org/downloads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642A495-8D8E-4ED4-B2A6-B246124C20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20788" y="1168401"/>
            <a:ext cx="9144000" cy="2387600"/>
          </a:xfrm>
        </p:spPr>
        <p:txBody>
          <a:bodyPr/>
          <a:lstStyle/>
          <a:p>
            <a:pPr algn="l"/>
            <a:r>
              <a:rPr lang="en-AI" dirty="0">
                <a:solidFill>
                  <a:srgbClr val="092E20"/>
                </a:solidFill>
                <a:latin typeface="Arial Black" panose="020B0A04020102020204" pitchFamily="34" charset="0"/>
              </a:rPr>
              <a:t>Django</a:t>
            </a:r>
            <a:endParaRPr lang="hr-HR" dirty="0">
              <a:solidFill>
                <a:srgbClr val="092E20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D093AB22-101E-4DAE-BB5F-D748D8571E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r-HR" dirty="0"/>
              <a:t>Izrada grafičkog sučelja Python programskim jezikom</a:t>
            </a:r>
          </a:p>
        </p:txBody>
      </p:sp>
      <p:pic>
        <p:nvPicPr>
          <p:cNvPr id="4" name="Grafika 26" descr="Zupčanici">
            <a:extLst>
              <a:ext uri="{FF2B5EF4-FFF2-40B4-BE49-F238E27FC236}">
                <a16:creationId xmlns:a16="http://schemas.microsoft.com/office/drawing/2014/main" id="{F80A1A21-84AC-49C3-9A03-70A87C4321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90188" y="5349875"/>
            <a:ext cx="914400" cy="914400"/>
          </a:xfrm>
          <a:prstGeom prst="rect">
            <a:avLst/>
          </a:prstGeom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ACF58CC3-F81F-44EA-9524-B5F2A5AA8B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0395" y="5833349"/>
            <a:ext cx="2551605" cy="861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Slika 5">
            <a:extLst>
              <a:ext uri="{FF2B5EF4-FFF2-40B4-BE49-F238E27FC236}">
                <a16:creationId xmlns:a16="http://schemas.microsoft.com/office/drawing/2014/main" id="{DFC7C13D-DE92-4CCB-810D-C912968AF8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6224" y="5977128"/>
            <a:ext cx="1975580" cy="574297"/>
          </a:xfrm>
          <a:prstGeom prst="rect">
            <a:avLst/>
          </a:prstGeom>
        </p:spPr>
      </p:pic>
      <p:pic>
        <p:nvPicPr>
          <p:cNvPr id="7" name="Slika 6">
            <a:extLst>
              <a:ext uri="{FF2B5EF4-FFF2-40B4-BE49-F238E27FC236}">
                <a16:creationId xmlns:a16="http://schemas.microsoft.com/office/drawing/2014/main" id="{CC34DA2E-C3DC-4E9A-ADFF-34091E84A6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8877" y="5887030"/>
            <a:ext cx="1745858" cy="754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798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7E213B3-5630-4BB3-BAD8-A3168913C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rgbClr val="092E20"/>
                </a:solidFill>
                <a:latin typeface="Arial Black" panose="020B0A04020102020204" pitchFamily="34" charset="0"/>
              </a:rPr>
              <a:t>Cilj projekta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6E513256-57D2-45CB-8D1D-4B2456558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Aplikacija za upravljanje knjigama</a:t>
            </a:r>
          </a:p>
          <a:p>
            <a:r>
              <a:rPr lang="hr-HR" dirty="0"/>
              <a:t>Popis knjiga</a:t>
            </a:r>
          </a:p>
          <a:p>
            <a:r>
              <a:rPr lang="hr-HR" dirty="0"/>
              <a:t>Dodavanje knjiga</a:t>
            </a:r>
          </a:p>
          <a:p>
            <a:r>
              <a:rPr lang="hr-HR" dirty="0"/>
              <a:t>Prikaz detalja o knjizi</a:t>
            </a:r>
          </a:p>
          <a:p>
            <a:r>
              <a:rPr lang="hr-HR" dirty="0"/>
              <a:t>Brisanje knjiga</a:t>
            </a:r>
          </a:p>
        </p:txBody>
      </p:sp>
    </p:spTree>
    <p:extLst>
      <p:ext uri="{BB962C8B-B14F-4D97-AF65-F5344CB8AC3E}">
        <p14:creationId xmlns:p14="http://schemas.microsoft.com/office/powerpoint/2010/main" val="3630598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B95AC56-3D64-4878-B54F-E46D5516A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rgbClr val="092E20"/>
                </a:solidFill>
                <a:latin typeface="Arial Black" panose="020B0A04020102020204" pitchFamily="34" charset="0"/>
              </a:rPr>
              <a:t>Prva stranica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01D1C936-1E51-4046-9A7C-5384525D7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58059"/>
            <a:ext cx="5730240" cy="1242060"/>
          </a:xfrm>
          <a:prstGeom prst="rect">
            <a:avLst/>
          </a:prstGeom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27627BB4-17A5-4056-90E0-B8A467C0F4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223" y="707080"/>
            <a:ext cx="641651" cy="641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Slika 9">
            <a:extLst>
              <a:ext uri="{FF2B5EF4-FFF2-40B4-BE49-F238E27FC236}">
                <a16:creationId xmlns:a16="http://schemas.microsoft.com/office/drawing/2014/main" id="{C4B2381B-F60A-43CB-A062-CD328BE598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429000"/>
            <a:ext cx="5730240" cy="1269492"/>
          </a:xfrm>
          <a:prstGeom prst="rect">
            <a:avLst/>
          </a:prstGeom>
        </p:spPr>
      </p:pic>
      <p:pic>
        <p:nvPicPr>
          <p:cNvPr id="14" name="Slika 13">
            <a:extLst>
              <a:ext uri="{FF2B5EF4-FFF2-40B4-BE49-F238E27FC236}">
                <a16:creationId xmlns:a16="http://schemas.microsoft.com/office/drawing/2014/main" id="{49825236-3866-4509-876C-C24409F522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5027373"/>
            <a:ext cx="5730240" cy="1371600"/>
          </a:xfrm>
          <a:prstGeom prst="rect">
            <a:avLst/>
          </a:prstGeom>
        </p:spPr>
      </p:pic>
      <p:sp>
        <p:nvSpPr>
          <p:cNvPr id="15" name="TekstniOkvir 14">
            <a:extLst>
              <a:ext uri="{FF2B5EF4-FFF2-40B4-BE49-F238E27FC236}">
                <a16:creationId xmlns:a16="http://schemas.microsoft.com/office/drawing/2014/main" id="{AD66799E-D1B6-497A-8555-337AE463FA09}"/>
              </a:ext>
            </a:extLst>
          </p:cNvPr>
          <p:cNvSpPr txBox="1"/>
          <p:nvPr/>
        </p:nvSpPr>
        <p:spPr>
          <a:xfrm>
            <a:off x="6720396" y="2112885"/>
            <a:ext cx="2716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>
                <a:solidFill>
                  <a:srgbClr val="092E20"/>
                </a:solidFill>
              </a:rPr>
              <a:t>books/views.py</a:t>
            </a:r>
          </a:p>
        </p:txBody>
      </p:sp>
      <p:sp>
        <p:nvSpPr>
          <p:cNvPr id="16" name="TekstniOkvir 15">
            <a:extLst>
              <a:ext uri="{FF2B5EF4-FFF2-40B4-BE49-F238E27FC236}">
                <a16:creationId xmlns:a16="http://schemas.microsoft.com/office/drawing/2014/main" id="{9DFE7B17-E29C-4A63-94B6-11F1983B6A06}"/>
              </a:ext>
            </a:extLst>
          </p:cNvPr>
          <p:cNvSpPr txBox="1"/>
          <p:nvPr/>
        </p:nvSpPr>
        <p:spPr>
          <a:xfrm>
            <a:off x="6720396" y="3820020"/>
            <a:ext cx="2716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books/</a:t>
            </a:r>
            <a:r>
              <a:rPr lang="hr-HR" dirty="0">
                <a:solidFill>
                  <a:srgbClr val="092E20"/>
                </a:solidFill>
              </a:rPr>
              <a:t>urls</a:t>
            </a:r>
            <a:r>
              <a:rPr lang="hr-HR" dirty="0"/>
              <a:t>.py</a:t>
            </a:r>
          </a:p>
        </p:txBody>
      </p:sp>
      <p:sp>
        <p:nvSpPr>
          <p:cNvPr id="17" name="TekstniOkvir 16">
            <a:extLst>
              <a:ext uri="{FF2B5EF4-FFF2-40B4-BE49-F238E27FC236}">
                <a16:creationId xmlns:a16="http://schemas.microsoft.com/office/drawing/2014/main" id="{273A15F7-93DE-4EF4-930D-03596E1A62F8}"/>
              </a:ext>
            </a:extLst>
          </p:cNvPr>
          <p:cNvSpPr txBox="1"/>
          <p:nvPr/>
        </p:nvSpPr>
        <p:spPr>
          <a:xfrm>
            <a:off x="6720395" y="5528507"/>
            <a:ext cx="2716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>
                <a:solidFill>
                  <a:srgbClr val="092E20"/>
                </a:solidFill>
              </a:rPr>
              <a:t>reads/urls.py</a:t>
            </a:r>
          </a:p>
        </p:txBody>
      </p:sp>
    </p:spTree>
    <p:extLst>
      <p:ext uri="{BB962C8B-B14F-4D97-AF65-F5344CB8AC3E}">
        <p14:creationId xmlns:p14="http://schemas.microsoft.com/office/powerpoint/2010/main" val="169750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8E6A987-A0F0-4214-BD7B-A8427053A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rgbClr val="092E20"/>
                </a:solidFill>
                <a:latin typeface="Arial Black" panose="020B0A04020102020204" pitchFamily="34" charset="0"/>
              </a:rPr>
              <a:t>Popis knjiga - model</a:t>
            </a:r>
          </a:p>
        </p:txBody>
      </p:sp>
      <p:pic>
        <p:nvPicPr>
          <p:cNvPr id="9" name="Slika 8">
            <a:extLst>
              <a:ext uri="{FF2B5EF4-FFF2-40B4-BE49-F238E27FC236}">
                <a16:creationId xmlns:a16="http://schemas.microsoft.com/office/drawing/2014/main" id="{2ACCD74C-2E6B-459F-9F50-2A4E6CE66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89767"/>
            <a:ext cx="5730240" cy="1604772"/>
          </a:xfrm>
          <a:prstGeom prst="rect">
            <a:avLst/>
          </a:prstGeom>
        </p:spPr>
      </p:pic>
      <p:sp>
        <p:nvSpPr>
          <p:cNvPr id="10" name="TekstniOkvir 9">
            <a:extLst>
              <a:ext uri="{FF2B5EF4-FFF2-40B4-BE49-F238E27FC236}">
                <a16:creationId xmlns:a16="http://schemas.microsoft.com/office/drawing/2014/main" id="{F350C913-872D-46FA-8142-B58A1F010E7A}"/>
              </a:ext>
            </a:extLst>
          </p:cNvPr>
          <p:cNvSpPr txBox="1"/>
          <p:nvPr/>
        </p:nvSpPr>
        <p:spPr>
          <a:xfrm>
            <a:off x="6676007" y="2423604"/>
            <a:ext cx="2716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>
                <a:solidFill>
                  <a:srgbClr val="092E20"/>
                </a:solidFill>
              </a:rPr>
              <a:t>books/models.py</a:t>
            </a:r>
          </a:p>
        </p:txBody>
      </p:sp>
      <p:sp>
        <p:nvSpPr>
          <p:cNvPr id="11" name="TekstniOkvir 10">
            <a:extLst>
              <a:ext uri="{FF2B5EF4-FFF2-40B4-BE49-F238E27FC236}">
                <a16:creationId xmlns:a16="http://schemas.microsoft.com/office/drawing/2014/main" id="{1D2B00CF-81DF-47A9-B76C-A8B9E436486D}"/>
              </a:ext>
            </a:extLst>
          </p:cNvPr>
          <p:cNvSpPr txBox="1"/>
          <p:nvPr/>
        </p:nvSpPr>
        <p:spPr>
          <a:xfrm>
            <a:off x="838200" y="3799643"/>
            <a:ext cx="6805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Definira mapiranje između Python modela i tablice u bazi podataka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Aplikacija treba biti registrirana u </a:t>
            </a:r>
            <a:r>
              <a:rPr lang="hr-HR" dirty="0">
                <a:solidFill>
                  <a:srgbClr val="092E20"/>
                </a:solidFill>
              </a:rPr>
              <a:t>settings.py (INSTALLED_APPS)</a:t>
            </a:r>
          </a:p>
        </p:txBody>
      </p:sp>
    </p:spTree>
    <p:extLst>
      <p:ext uri="{BB962C8B-B14F-4D97-AF65-F5344CB8AC3E}">
        <p14:creationId xmlns:p14="http://schemas.microsoft.com/office/powerpoint/2010/main" val="1394266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DE39AF9-C302-4589-A659-63CBA8B38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240" y="269767"/>
            <a:ext cx="11114103" cy="1325563"/>
          </a:xfrm>
        </p:spPr>
        <p:txBody>
          <a:bodyPr/>
          <a:lstStyle/>
          <a:p>
            <a:r>
              <a:rPr lang="hr-HR" dirty="0">
                <a:solidFill>
                  <a:srgbClr val="092E20"/>
                </a:solidFill>
                <a:latin typeface="Arial Black" panose="020B0A04020102020204" pitchFamily="34" charset="0"/>
              </a:rPr>
              <a:t>Dodavanje tablice u bazu podataka</a:t>
            </a:r>
          </a:p>
        </p:txBody>
      </p:sp>
      <p:pic>
        <p:nvPicPr>
          <p:cNvPr id="4" name="Rezervirano mjesto sadržaja 3">
            <a:extLst>
              <a:ext uri="{FF2B5EF4-FFF2-40B4-BE49-F238E27FC236}">
                <a16:creationId xmlns:a16="http://schemas.microsoft.com/office/drawing/2014/main" id="{F184E14A-5349-46A5-9328-FE1D1BBA3C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3240" y="2657214"/>
            <a:ext cx="5401429" cy="3743847"/>
          </a:xfrm>
          <a:prstGeom prst="rect">
            <a:avLst/>
          </a:prstGeom>
        </p:spPr>
      </p:pic>
      <p:pic>
        <p:nvPicPr>
          <p:cNvPr id="5" name="Slika 4">
            <a:extLst>
              <a:ext uri="{FF2B5EF4-FFF2-40B4-BE49-F238E27FC236}">
                <a16:creationId xmlns:a16="http://schemas.microsoft.com/office/drawing/2014/main" id="{D7BF48C7-6770-4E7C-8B4A-333CAC482E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240" y="1690688"/>
            <a:ext cx="5401429" cy="618555"/>
          </a:xfrm>
          <a:prstGeom prst="rect">
            <a:avLst/>
          </a:prstGeom>
        </p:spPr>
      </p:pic>
      <p:sp>
        <p:nvSpPr>
          <p:cNvPr id="6" name="TekstniOkvir 5">
            <a:extLst>
              <a:ext uri="{FF2B5EF4-FFF2-40B4-BE49-F238E27FC236}">
                <a16:creationId xmlns:a16="http://schemas.microsoft.com/office/drawing/2014/main" id="{1E55DFF0-E0A8-4D88-A70B-254E3D863108}"/>
              </a:ext>
            </a:extLst>
          </p:cNvPr>
          <p:cNvSpPr txBox="1"/>
          <p:nvPr/>
        </p:nvSpPr>
        <p:spPr>
          <a:xfrm>
            <a:off x="6096000" y="4329082"/>
            <a:ext cx="4197790" cy="4001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hr-HR" sz="2000" dirty="0" err="1">
                <a:latin typeface="Consolas" panose="020B0609020204030204" pitchFamily="49" charset="0"/>
              </a:rPr>
              <a:t>python</a:t>
            </a:r>
            <a:r>
              <a:rPr lang="hr-HR" sz="2000" dirty="0">
                <a:latin typeface="Consolas" panose="020B0609020204030204" pitchFamily="49" charset="0"/>
              </a:rPr>
              <a:t> manage.py </a:t>
            </a:r>
            <a:r>
              <a:rPr lang="hr-HR" sz="2000" dirty="0" err="1">
                <a:latin typeface="Consolas" panose="020B0609020204030204" pitchFamily="49" charset="0"/>
              </a:rPr>
              <a:t>migrate</a:t>
            </a:r>
            <a:r>
              <a:rPr lang="hr-HR" sz="2000" dirty="0"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67FB85B5-9175-4FB8-8DB1-2CB15EC80426}"/>
              </a:ext>
            </a:extLst>
          </p:cNvPr>
          <p:cNvSpPr txBox="1"/>
          <p:nvPr/>
        </p:nvSpPr>
        <p:spPr>
          <a:xfrm>
            <a:off x="6096001" y="1769316"/>
            <a:ext cx="5003548" cy="4001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hr-HR" sz="2000" dirty="0" err="1">
                <a:latin typeface="Consolas" panose="020B0609020204030204" pitchFamily="49" charset="0"/>
              </a:rPr>
              <a:t>python</a:t>
            </a:r>
            <a:r>
              <a:rPr lang="hr-HR" sz="2000" dirty="0">
                <a:latin typeface="Consolas" panose="020B0609020204030204" pitchFamily="49" charset="0"/>
              </a:rPr>
              <a:t> manage.py </a:t>
            </a:r>
            <a:r>
              <a:rPr lang="hr-HR" sz="2000" dirty="0" err="1">
                <a:latin typeface="Consolas" panose="020B0609020204030204" pitchFamily="49" charset="0"/>
              </a:rPr>
              <a:t>makemigrations</a:t>
            </a:r>
            <a:r>
              <a:rPr lang="hr-HR" sz="2000" dirty="0"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402328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C74CC70-D377-4133-89B4-62721B74D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rgbClr val="092E20"/>
                </a:solidFill>
                <a:latin typeface="Arial Black" panose="020B0A04020102020204" pitchFamily="34" charset="0"/>
              </a:rPr>
              <a:t>Popis knjiga - </a:t>
            </a:r>
            <a:r>
              <a:rPr lang="hr-HR" dirty="0" err="1">
                <a:solidFill>
                  <a:srgbClr val="092E20"/>
                </a:solidFill>
                <a:latin typeface="Arial Black" panose="020B0A04020102020204" pitchFamily="34" charset="0"/>
              </a:rPr>
              <a:t>view</a:t>
            </a:r>
            <a:endParaRPr lang="hr-HR" dirty="0">
              <a:solidFill>
                <a:srgbClr val="092E20"/>
              </a:solidFill>
              <a:latin typeface="Arial Black" panose="020B0A04020102020204" pitchFamily="34" charset="0"/>
            </a:endParaRPr>
          </a:p>
        </p:txBody>
      </p:sp>
      <p:sp>
        <p:nvSpPr>
          <p:cNvPr id="12" name="TekstniOkvir 11">
            <a:extLst>
              <a:ext uri="{FF2B5EF4-FFF2-40B4-BE49-F238E27FC236}">
                <a16:creationId xmlns:a16="http://schemas.microsoft.com/office/drawing/2014/main" id="{282C79A6-C7B1-40B2-8DF0-29DD928D0F5F}"/>
              </a:ext>
            </a:extLst>
          </p:cNvPr>
          <p:cNvSpPr txBox="1"/>
          <p:nvPr/>
        </p:nvSpPr>
        <p:spPr>
          <a:xfrm>
            <a:off x="9696261" y="4128380"/>
            <a:ext cx="19736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Priprema konteksta</a:t>
            </a:r>
          </a:p>
        </p:txBody>
      </p:sp>
      <p:sp>
        <p:nvSpPr>
          <p:cNvPr id="13" name="TekstniOkvir 12">
            <a:extLst>
              <a:ext uri="{FF2B5EF4-FFF2-40B4-BE49-F238E27FC236}">
                <a16:creationId xmlns:a16="http://schemas.microsoft.com/office/drawing/2014/main" id="{67607900-5059-47E1-9119-E831CA9140B8}"/>
              </a:ext>
            </a:extLst>
          </p:cNvPr>
          <p:cNvSpPr txBox="1"/>
          <p:nvPr/>
        </p:nvSpPr>
        <p:spPr>
          <a:xfrm>
            <a:off x="5593532" y="5018519"/>
            <a:ext cx="25953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Popunjavanje predloška (template)</a:t>
            </a:r>
          </a:p>
        </p:txBody>
      </p:sp>
      <p:pic>
        <p:nvPicPr>
          <p:cNvPr id="17" name="Slika 16">
            <a:extLst>
              <a:ext uri="{FF2B5EF4-FFF2-40B4-BE49-F238E27FC236}">
                <a16:creationId xmlns:a16="http://schemas.microsoft.com/office/drawing/2014/main" id="{7DE3139F-EB1B-4A11-99E8-D6825FFA2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29782"/>
            <a:ext cx="7524428" cy="2107240"/>
          </a:xfrm>
          <a:prstGeom prst="rect">
            <a:avLst/>
          </a:prstGeom>
        </p:spPr>
      </p:pic>
      <p:cxnSp>
        <p:nvCxnSpPr>
          <p:cNvPr id="11" name="Ravni poveznik sa strelicom 10">
            <a:extLst>
              <a:ext uri="{FF2B5EF4-FFF2-40B4-BE49-F238E27FC236}">
                <a16:creationId xmlns:a16="http://schemas.microsoft.com/office/drawing/2014/main" id="{C9B92319-66EB-4614-A253-27A5883ADE4C}"/>
              </a:ext>
            </a:extLst>
          </p:cNvPr>
          <p:cNvCxnSpPr>
            <a:cxnSpLocks/>
          </p:cNvCxnSpPr>
          <p:nvPr/>
        </p:nvCxnSpPr>
        <p:spPr>
          <a:xfrm flipH="1" flipV="1">
            <a:off x="6817259" y="3802455"/>
            <a:ext cx="2743201" cy="534156"/>
          </a:xfrm>
          <a:prstGeom prst="straightConnector1">
            <a:avLst/>
          </a:prstGeom>
          <a:ln>
            <a:solidFill>
              <a:srgbClr val="3A5A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avni poveznik sa strelicom 18">
            <a:extLst>
              <a:ext uri="{FF2B5EF4-FFF2-40B4-BE49-F238E27FC236}">
                <a16:creationId xmlns:a16="http://schemas.microsoft.com/office/drawing/2014/main" id="{46501906-9A34-44E6-AE24-6CFB46245E17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4724400" y="4240555"/>
            <a:ext cx="2166796" cy="777964"/>
          </a:xfrm>
          <a:prstGeom prst="straightConnector1">
            <a:avLst/>
          </a:prstGeom>
          <a:ln>
            <a:solidFill>
              <a:srgbClr val="3A5A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9137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51A4B8B-E75B-4E93-BD8D-2F39D5E42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rgbClr val="092E20"/>
                </a:solidFill>
                <a:latin typeface="Arial Black" panose="020B0A04020102020204" pitchFamily="34" charset="0"/>
              </a:rPr>
              <a:t>Popis knjiga - template </a:t>
            </a:r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68B6C36D-3301-4F35-8AAF-8F19C6CB4E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448989"/>
            <a:ext cx="5730240" cy="3264408"/>
          </a:xfrm>
        </p:spPr>
      </p:pic>
      <p:sp>
        <p:nvSpPr>
          <p:cNvPr id="8" name="TekstniOkvir 7">
            <a:extLst>
              <a:ext uri="{FF2B5EF4-FFF2-40B4-BE49-F238E27FC236}">
                <a16:creationId xmlns:a16="http://schemas.microsoft.com/office/drawing/2014/main" id="{1DAE82F3-7406-41E4-B66A-B2A775E1ACDB}"/>
              </a:ext>
            </a:extLst>
          </p:cNvPr>
          <p:cNvSpPr txBox="1"/>
          <p:nvPr/>
        </p:nvSpPr>
        <p:spPr>
          <a:xfrm>
            <a:off x="6693762" y="3711861"/>
            <a:ext cx="3506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>
                <a:solidFill>
                  <a:srgbClr val="092E20"/>
                </a:solidFill>
              </a:rPr>
              <a:t>books/templates/</a:t>
            </a:r>
            <a:r>
              <a:rPr lang="hr-HR" dirty="0" err="1">
                <a:solidFill>
                  <a:srgbClr val="092E20"/>
                </a:solidFill>
              </a:rPr>
              <a:t>books</a:t>
            </a:r>
            <a:r>
              <a:rPr lang="hr-HR" dirty="0">
                <a:solidFill>
                  <a:srgbClr val="092E20"/>
                </a:solidFill>
              </a:rPr>
              <a:t>/index.html</a:t>
            </a:r>
          </a:p>
        </p:txBody>
      </p:sp>
    </p:spTree>
    <p:extLst>
      <p:ext uri="{BB962C8B-B14F-4D97-AF65-F5344CB8AC3E}">
        <p14:creationId xmlns:p14="http://schemas.microsoft.com/office/powerpoint/2010/main" val="447574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69FF945-4FD0-45F2-98C2-AD9112F54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rgbClr val="092E20"/>
                </a:solidFill>
                <a:latin typeface="Arial Black" panose="020B0A04020102020204" pitchFamily="34" charset="0"/>
              </a:rPr>
              <a:t>Django </a:t>
            </a:r>
            <a:r>
              <a:rPr lang="hr-HR" dirty="0" err="1">
                <a:solidFill>
                  <a:srgbClr val="092E20"/>
                </a:solidFill>
                <a:latin typeface="Arial Black" panose="020B0A04020102020204" pitchFamily="34" charset="0"/>
              </a:rPr>
              <a:t>Admin</a:t>
            </a:r>
            <a:endParaRPr lang="hr-HR" dirty="0">
              <a:solidFill>
                <a:srgbClr val="092E20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22585D33-61C6-43CB-9C79-331CFE5F50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Ugrađena aplikacija (dodana u settings.py)</a:t>
            </a:r>
          </a:p>
          <a:p>
            <a:r>
              <a:rPr lang="hr-HR" dirty="0"/>
              <a:t>Jednostavno upravljanje aplikacijom i podacima</a:t>
            </a:r>
          </a:p>
          <a:p>
            <a:pPr marL="0" indent="0">
              <a:buNone/>
            </a:pPr>
            <a:endParaRPr lang="hr-HR" dirty="0"/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E466CED6-6D97-42CD-9775-453CA0295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583" y="3175998"/>
            <a:ext cx="5731510" cy="2725420"/>
          </a:xfrm>
          <a:prstGeom prst="rect">
            <a:avLst/>
          </a:prstGeom>
        </p:spPr>
      </p:pic>
      <p:sp>
        <p:nvSpPr>
          <p:cNvPr id="5" name="TekstniOkvir 4">
            <a:extLst>
              <a:ext uri="{FF2B5EF4-FFF2-40B4-BE49-F238E27FC236}">
                <a16:creationId xmlns:a16="http://schemas.microsoft.com/office/drawing/2014/main" id="{B1AF84D0-439D-4C54-8160-7716F2435038}"/>
              </a:ext>
            </a:extLst>
          </p:cNvPr>
          <p:cNvSpPr txBox="1"/>
          <p:nvPr/>
        </p:nvSpPr>
        <p:spPr>
          <a:xfrm>
            <a:off x="7156009" y="4138598"/>
            <a:ext cx="4766701" cy="4001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hr-HR" sz="2000" dirty="0" err="1">
                <a:latin typeface="Consolas" panose="020B0609020204030204" pitchFamily="49" charset="0"/>
              </a:rPr>
              <a:t>python</a:t>
            </a:r>
            <a:r>
              <a:rPr lang="hr-HR" sz="2000" dirty="0">
                <a:latin typeface="Consolas" panose="020B0609020204030204" pitchFamily="49" charset="0"/>
              </a:rPr>
              <a:t> manage.py </a:t>
            </a:r>
            <a:r>
              <a:rPr lang="hr-HR" sz="2000" dirty="0" err="1">
                <a:latin typeface="Consolas" panose="020B0609020204030204" pitchFamily="49" charset="0"/>
              </a:rPr>
              <a:t>createsuperuser</a:t>
            </a:r>
            <a:r>
              <a:rPr lang="hr-HR" sz="2000" dirty="0"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896527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66FD56F-231D-44F9-8394-DA9ACB5B8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sz="4000" dirty="0">
                <a:solidFill>
                  <a:srgbClr val="092E20"/>
                </a:solidFill>
                <a:latin typeface="Arial Black" panose="020B0A04020102020204" pitchFamily="34" charset="0"/>
              </a:rPr>
              <a:t>Dodavanje modela u Django </a:t>
            </a:r>
            <a:r>
              <a:rPr lang="hr-HR" sz="4000" dirty="0" err="1">
                <a:solidFill>
                  <a:srgbClr val="092E20"/>
                </a:solidFill>
                <a:latin typeface="Arial Black" panose="020B0A04020102020204" pitchFamily="34" charset="0"/>
              </a:rPr>
              <a:t>Admin</a:t>
            </a:r>
            <a:endParaRPr lang="hr-HR" sz="4000" dirty="0">
              <a:solidFill>
                <a:srgbClr val="092E20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06F3C963-80E9-4BF6-B68D-DCF3DC4CF8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4930" y="2230207"/>
            <a:ext cx="5730240" cy="1269492"/>
          </a:xfrm>
        </p:spPr>
      </p:pic>
      <p:pic>
        <p:nvPicPr>
          <p:cNvPr id="6" name="Slika 5">
            <a:extLst>
              <a:ext uri="{FF2B5EF4-FFF2-40B4-BE49-F238E27FC236}">
                <a16:creationId xmlns:a16="http://schemas.microsoft.com/office/drawing/2014/main" id="{88ACD365-6A81-4DD5-93B4-067992AC27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957714"/>
            <a:ext cx="5731510" cy="2032000"/>
          </a:xfrm>
          <a:prstGeom prst="rect">
            <a:avLst/>
          </a:prstGeom>
        </p:spPr>
      </p:pic>
      <p:sp>
        <p:nvSpPr>
          <p:cNvPr id="7" name="TekstniOkvir 6">
            <a:extLst>
              <a:ext uri="{FF2B5EF4-FFF2-40B4-BE49-F238E27FC236}">
                <a16:creationId xmlns:a16="http://schemas.microsoft.com/office/drawing/2014/main" id="{77285D6B-BA6C-4F40-8A8D-200A7A4793E6}"/>
              </a:ext>
            </a:extLst>
          </p:cNvPr>
          <p:cNvSpPr txBox="1"/>
          <p:nvPr/>
        </p:nvSpPr>
        <p:spPr>
          <a:xfrm>
            <a:off x="6676007" y="2423604"/>
            <a:ext cx="2716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>
                <a:solidFill>
                  <a:srgbClr val="092E20"/>
                </a:solidFill>
              </a:rPr>
              <a:t>books/admin.py</a:t>
            </a:r>
          </a:p>
        </p:txBody>
      </p:sp>
    </p:spTree>
    <p:extLst>
      <p:ext uri="{BB962C8B-B14F-4D97-AF65-F5344CB8AC3E}">
        <p14:creationId xmlns:p14="http://schemas.microsoft.com/office/powerpoint/2010/main" val="11389529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AEAFB1F-6D9E-4528-AE0E-DC9D9539E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rgbClr val="092E20"/>
                </a:solidFill>
                <a:latin typeface="Arial Black" panose="020B0A04020102020204" pitchFamily="34" charset="0"/>
              </a:rPr>
              <a:t>Dohvaćanje detalja o knjizi</a:t>
            </a:r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D83CA8A1-31BB-4CF7-8FB1-7630172470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55340"/>
            <a:ext cx="5730240" cy="1965960"/>
          </a:xfrm>
        </p:spPr>
      </p:pic>
      <p:pic>
        <p:nvPicPr>
          <p:cNvPr id="9" name="Slika 8">
            <a:extLst>
              <a:ext uri="{FF2B5EF4-FFF2-40B4-BE49-F238E27FC236}">
                <a16:creationId xmlns:a16="http://schemas.microsoft.com/office/drawing/2014/main" id="{06EBA2D8-4C61-4306-A3FD-778A7109FA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125276"/>
            <a:ext cx="5730240" cy="2176272"/>
          </a:xfrm>
          <a:prstGeom prst="rect">
            <a:avLst/>
          </a:prstGeom>
        </p:spPr>
      </p:pic>
      <p:sp>
        <p:nvSpPr>
          <p:cNvPr id="14" name="TekstniOkvir 13">
            <a:extLst>
              <a:ext uri="{FF2B5EF4-FFF2-40B4-BE49-F238E27FC236}">
                <a16:creationId xmlns:a16="http://schemas.microsoft.com/office/drawing/2014/main" id="{60E7CB5C-5715-4B13-AB3B-85E1C70F875A}"/>
              </a:ext>
            </a:extLst>
          </p:cNvPr>
          <p:cNvSpPr txBox="1"/>
          <p:nvPr/>
        </p:nvSpPr>
        <p:spPr>
          <a:xfrm>
            <a:off x="6676007" y="2423604"/>
            <a:ext cx="2716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>
                <a:solidFill>
                  <a:srgbClr val="092E20"/>
                </a:solidFill>
              </a:rPr>
              <a:t>books/views.py</a:t>
            </a:r>
          </a:p>
        </p:txBody>
      </p:sp>
      <p:sp>
        <p:nvSpPr>
          <p:cNvPr id="15" name="TekstniOkvir 14">
            <a:extLst>
              <a:ext uri="{FF2B5EF4-FFF2-40B4-BE49-F238E27FC236}">
                <a16:creationId xmlns:a16="http://schemas.microsoft.com/office/drawing/2014/main" id="{6E0247B4-909E-47B2-97BE-B02DF002E545}"/>
              </a:ext>
            </a:extLst>
          </p:cNvPr>
          <p:cNvSpPr txBox="1"/>
          <p:nvPr/>
        </p:nvSpPr>
        <p:spPr>
          <a:xfrm>
            <a:off x="6676007" y="5028746"/>
            <a:ext cx="3959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err="1">
                <a:solidFill>
                  <a:srgbClr val="092E20"/>
                </a:solidFill>
              </a:rPr>
              <a:t>books</a:t>
            </a:r>
            <a:r>
              <a:rPr lang="hr-HR" dirty="0">
                <a:solidFill>
                  <a:srgbClr val="092E20"/>
                </a:solidFill>
              </a:rPr>
              <a:t>/</a:t>
            </a:r>
            <a:r>
              <a:rPr lang="hr-HR" dirty="0" err="1">
                <a:solidFill>
                  <a:srgbClr val="092E20"/>
                </a:solidFill>
              </a:rPr>
              <a:t>templates</a:t>
            </a:r>
            <a:r>
              <a:rPr lang="hr-HR" dirty="0">
                <a:solidFill>
                  <a:srgbClr val="092E20"/>
                </a:solidFill>
              </a:rPr>
              <a:t>/</a:t>
            </a:r>
            <a:r>
              <a:rPr lang="hr-HR" dirty="0" err="1">
                <a:solidFill>
                  <a:srgbClr val="092E20"/>
                </a:solidFill>
              </a:rPr>
              <a:t>books</a:t>
            </a:r>
            <a:r>
              <a:rPr lang="hr-HR" dirty="0">
                <a:solidFill>
                  <a:srgbClr val="092E20"/>
                </a:solidFill>
              </a:rPr>
              <a:t>/</a:t>
            </a:r>
            <a:r>
              <a:rPr lang="hr-HR" dirty="0" err="1">
                <a:solidFill>
                  <a:srgbClr val="092E20"/>
                </a:solidFill>
              </a:rPr>
              <a:t>detail.htmls</a:t>
            </a:r>
            <a:endParaRPr lang="hr-HR" dirty="0">
              <a:solidFill>
                <a:srgbClr val="092E2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9041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BF05E65-7D83-4225-832C-84E9C21E2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rgbClr val="092E20"/>
                </a:solidFill>
                <a:latin typeface="Arial Black" panose="020B0A04020102020204" pitchFamily="34" charset="0"/>
              </a:rPr>
              <a:t>Dohvaćanje detalja o knjizi</a:t>
            </a:r>
            <a:endParaRPr lang="hr-HR" dirty="0"/>
          </a:p>
        </p:txBody>
      </p:sp>
      <p:pic>
        <p:nvPicPr>
          <p:cNvPr id="4" name="Rezervirano mjesto sadržaja 3">
            <a:extLst>
              <a:ext uri="{FF2B5EF4-FFF2-40B4-BE49-F238E27FC236}">
                <a16:creationId xmlns:a16="http://schemas.microsoft.com/office/drawing/2014/main" id="{D7385DB2-4446-4BDB-A5D1-CB64769163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54938"/>
            <a:ext cx="5730240" cy="1450848"/>
          </a:xfrm>
          <a:prstGeom prst="rect">
            <a:avLst/>
          </a:prstGeom>
        </p:spPr>
      </p:pic>
      <p:sp>
        <p:nvSpPr>
          <p:cNvPr id="5" name="TekstniOkvir 4">
            <a:extLst>
              <a:ext uri="{FF2B5EF4-FFF2-40B4-BE49-F238E27FC236}">
                <a16:creationId xmlns:a16="http://schemas.microsoft.com/office/drawing/2014/main" id="{5F4BFB55-2444-42C3-83C1-7DD029FEE053}"/>
              </a:ext>
            </a:extLst>
          </p:cNvPr>
          <p:cNvSpPr txBox="1"/>
          <p:nvPr/>
        </p:nvSpPr>
        <p:spPr>
          <a:xfrm>
            <a:off x="6676007" y="2423604"/>
            <a:ext cx="2716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>
                <a:solidFill>
                  <a:srgbClr val="092E20"/>
                </a:solidFill>
              </a:rPr>
              <a:t>books/urls.py</a:t>
            </a:r>
          </a:p>
        </p:txBody>
      </p:sp>
    </p:spTree>
    <p:extLst>
      <p:ext uri="{BB962C8B-B14F-4D97-AF65-F5344CB8AC3E}">
        <p14:creationId xmlns:p14="http://schemas.microsoft.com/office/powerpoint/2010/main" val="1747940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1DB7D15-2545-4DB6-9326-2390E61C3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rgbClr val="092E20"/>
                </a:solidFill>
                <a:latin typeface="Arial Black" panose="020B0A04020102020204" pitchFamily="34" charset="0"/>
              </a:rPr>
              <a:t>Cilj radionice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4F28D10B-92EE-49F7-B51A-A6C10D30CC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Što je ICM?</a:t>
            </a:r>
          </a:p>
          <a:p>
            <a:r>
              <a:rPr lang="hr-HR" dirty="0"/>
              <a:t>Upoznavanje s radom PySide6 biblioteke</a:t>
            </a:r>
          </a:p>
          <a:p>
            <a:r>
              <a:rPr lang="hr-HR" dirty="0"/>
              <a:t>Izrada jednostavne GUI aplikacije za upravljanje knjigama</a:t>
            </a:r>
          </a:p>
          <a:p>
            <a:r>
              <a:rPr lang="hr-HR" dirty="0"/>
              <a:t>Prijedlozi za osobne projekte</a:t>
            </a:r>
          </a:p>
        </p:txBody>
      </p:sp>
    </p:spTree>
    <p:extLst>
      <p:ext uri="{BB962C8B-B14F-4D97-AF65-F5344CB8AC3E}">
        <p14:creationId xmlns:p14="http://schemas.microsoft.com/office/powerpoint/2010/main" val="13569303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252829B-ECE8-4EF1-A4D9-E5627CE8A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rgbClr val="092E20"/>
                </a:solidFill>
                <a:latin typeface="Arial Black" panose="020B0A04020102020204" pitchFamily="34" charset="0"/>
              </a:rPr>
              <a:t>Dodavanje navigacije nazad</a:t>
            </a:r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7D6C200F-1E29-4C8E-B6AF-D5F288FCD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37058"/>
            <a:ext cx="7704590" cy="3169947"/>
          </a:xfrm>
        </p:spPr>
      </p:pic>
      <p:cxnSp>
        <p:nvCxnSpPr>
          <p:cNvPr id="7" name="Ravni poveznik sa strelicom 6">
            <a:extLst>
              <a:ext uri="{FF2B5EF4-FFF2-40B4-BE49-F238E27FC236}">
                <a16:creationId xmlns:a16="http://schemas.microsoft.com/office/drawing/2014/main" id="{BA6A5FA6-9239-4CD2-8331-198A6B3F1C74}"/>
              </a:ext>
            </a:extLst>
          </p:cNvPr>
          <p:cNvCxnSpPr/>
          <p:nvPr/>
        </p:nvCxnSpPr>
        <p:spPr>
          <a:xfrm flipH="1" flipV="1">
            <a:off x="4669654" y="3681442"/>
            <a:ext cx="3382393" cy="2195575"/>
          </a:xfrm>
          <a:prstGeom prst="straightConnector1">
            <a:avLst/>
          </a:prstGeom>
          <a:ln>
            <a:solidFill>
              <a:srgbClr val="3A5A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73298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A2EFBCE-E16E-4549-9D39-720273342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rgbClr val="092E20"/>
                </a:solidFill>
                <a:latin typeface="Arial Black" panose="020B0A04020102020204" pitchFamily="34" charset="0"/>
              </a:rPr>
              <a:t>Kreiranje knjige - formular</a:t>
            </a:r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7FA4CEA6-BF7C-45B4-ACBB-F732B56B31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05583"/>
            <a:ext cx="7150856" cy="1776303"/>
          </a:xfrm>
        </p:spPr>
      </p:pic>
      <p:sp>
        <p:nvSpPr>
          <p:cNvPr id="6" name="TekstniOkvir 5">
            <a:extLst>
              <a:ext uri="{FF2B5EF4-FFF2-40B4-BE49-F238E27FC236}">
                <a16:creationId xmlns:a16="http://schemas.microsoft.com/office/drawing/2014/main" id="{48B30FDF-CAE4-49E9-8064-FF393DDFB962}"/>
              </a:ext>
            </a:extLst>
          </p:cNvPr>
          <p:cNvSpPr txBox="1"/>
          <p:nvPr/>
        </p:nvSpPr>
        <p:spPr>
          <a:xfrm>
            <a:off x="923278" y="4065973"/>
            <a:ext cx="53266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 err="1">
                <a:solidFill>
                  <a:srgbClr val="092E20"/>
                </a:solidFill>
              </a:rPr>
              <a:t>ModelForm</a:t>
            </a:r>
            <a:endParaRPr lang="hr-HR" dirty="0">
              <a:solidFill>
                <a:srgbClr val="092E2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r-HR" dirty="0"/>
              <a:t>Definira mapiranje između modela i formulara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/>
              <a:t>Olakšava kreiranje html dokumenta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5A1F67AB-D063-4230-87B8-EC4085404609}"/>
              </a:ext>
            </a:extLst>
          </p:cNvPr>
          <p:cNvSpPr txBox="1"/>
          <p:nvPr/>
        </p:nvSpPr>
        <p:spPr>
          <a:xfrm>
            <a:off x="8202967" y="2524402"/>
            <a:ext cx="2716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>
                <a:solidFill>
                  <a:srgbClr val="092E20"/>
                </a:solidFill>
              </a:rPr>
              <a:t>books/forms.py</a:t>
            </a:r>
          </a:p>
        </p:txBody>
      </p:sp>
    </p:spTree>
    <p:extLst>
      <p:ext uri="{BB962C8B-B14F-4D97-AF65-F5344CB8AC3E}">
        <p14:creationId xmlns:p14="http://schemas.microsoft.com/office/powerpoint/2010/main" val="25568804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B20F612-8DCE-436F-97EA-C948A9D5A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rgbClr val="092E20"/>
                </a:solidFill>
                <a:latin typeface="Arial Black" panose="020B0A04020102020204" pitchFamily="34" charset="0"/>
              </a:rPr>
              <a:t>Kreiranje knjiga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A1E5F1BE-D3A0-4FAA-A23D-FE73CB809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15440"/>
            <a:ext cx="5730240" cy="1813560"/>
          </a:xfrm>
          <a:prstGeom prst="rect">
            <a:avLst/>
          </a:prstGeom>
        </p:spPr>
      </p:pic>
      <p:pic>
        <p:nvPicPr>
          <p:cNvPr id="9" name="Slika 8">
            <a:extLst>
              <a:ext uri="{FF2B5EF4-FFF2-40B4-BE49-F238E27FC236}">
                <a16:creationId xmlns:a16="http://schemas.microsoft.com/office/drawing/2014/main" id="{6FFEE7E3-99E4-41A8-8019-368F37CFB9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953891"/>
            <a:ext cx="5730240" cy="1450848"/>
          </a:xfrm>
          <a:prstGeom prst="rect">
            <a:avLst/>
          </a:prstGeom>
        </p:spPr>
      </p:pic>
      <p:sp>
        <p:nvSpPr>
          <p:cNvPr id="10" name="TekstniOkvir 9">
            <a:extLst>
              <a:ext uri="{FF2B5EF4-FFF2-40B4-BE49-F238E27FC236}">
                <a16:creationId xmlns:a16="http://schemas.microsoft.com/office/drawing/2014/main" id="{3C8C1A87-80CD-4410-996A-27C01D447083}"/>
              </a:ext>
            </a:extLst>
          </p:cNvPr>
          <p:cNvSpPr txBox="1"/>
          <p:nvPr/>
        </p:nvSpPr>
        <p:spPr>
          <a:xfrm>
            <a:off x="6835806" y="2268291"/>
            <a:ext cx="2716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>
                <a:solidFill>
                  <a:srgbClr val="092E20"/>
                </a:solidFill>
              </a:rPr>
              <a:t>books/urls.py</a:t>
            </a:r>
          </a:p>
        </p:txBody>
      </p:sp>
      <p:sp>
        <p:nvSpPr>
          <p:cNvPr id="11" name="TekstniOkvir 10">
            <a:extLst>
              <a:ext uri="{FF2B5EF4-FFF2-40B4-BE49-F238E27FC236}">
                <a16:creationId xmlns:a16="http://schemas.microsoft.com/office/drawing/2014/main" id="{2D603A34-113A-4990-8D16-5DE521B8BF7F}"/>
              </a:ext>
            </a:extLst>
          </p:cNvPr>
          <p:cNvSpPr txBox="1"/>
          <p:nvPr/>
        </p:nvSpPr>
        <p:spPr>
          <a:xfrm>
            <a:off x="6835806" y="4494649"/>
            <a:ext cx="2716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>
                <a:solidFill>
                  <a:srgbClr val="092E20"/>
                </a:solidFill>
              </a:rPr>
              <a:t>books/views.py</a:t>
            </a:r>
          </a:p>
        </p:txBody>
      </p:sp>
    </p:spTree>
    <p:extLst>
      <p:ext uri="{BB962C8B-B14F-4D97-AF65-F5344CB8AC3E}">
        <p14:creationId xmlns:p14="http://schemas.microsoft.com/office/powerpoint/2010/main" val="39793375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C4B171C-02FD-4758-ADAB-4BFD6148C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rgbClr val="092E20"/>
                </a:solidFill>
                <a:latin typeface="Arial Black" panose="020B0A04020102020204" pitchFamily="34" charset="0"/>
              </a:rPr>
              <a:t>Kreiranje knjiga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02130372-9D78-44A0-BB08-A1A6A9D74A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442" y="1965472"/>
            <a:ext cx="5730240" cy="3264408"/>
          </a:xfrm>
          <a:prstGeom prst="rect">
            <a:avLst/>
          </a:prstGeom>
        </p:spPr>
      </p:pic>
      <p:sp>
        <p:nvSpPr>
          <p:cNvPr id="6" name="TekstniOkvir 5">
            <a:extLst>
              <a:ext uri="{FF2B5EF4-FFF2-40B4-BE49-F238E27FC236}">
                <a16:creationId xmlns:a16="http://schemas.microsoft.com/office/drawing/2014/main" id="{4D5AEBCE-EA78-47C9-B08B-29A38C0B9984}"/>
              </a:ext>
            </a:extLst>
          </p:cNvPr>
          <p:cNvSpPr txBox="1"/>
          <p:nvPr/>
        </p:nvSpPr>
        <p:spPr>
          <a:xfrm>
            <a:off x="6880194" y="3244334"/>
            <a:ext cx="3852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err="1">
                <a:solidFill>
                  <a:srgbClr val="092E20"/>
                </a:solidFill>
              </a:rPr>
              <a:t>books</a:t>
            </a:r>
            <a:r>
              <a:rPr lang="hr-HR" dirty="0">
                <a:solidFill>
                  <a:srgbClr val="092E20"/>
                </a:solidFill>
              </a:rPr>
              <a:t>/</a:t>
            </a:r>
            <a:r>
              <a:rPr lang="hr-HR" dirty="0" err="1">
                <a:solidFill>
                  <a:srgbClr val="092E20"/>
                </a:solidFill>
              </a:rPr>
              <a:t>templates</a:t>
            </a:r>
            <a:r>
              <a:rPr lang="hr-HR" dirty="0">
                <a:solidFill>
                  <a:srgbClr val="092E20"/>
                </a:solidFill>
              </a:rPr>
              <a:t>/</a:t>
            </a:r>
            <a:r>
              <a:rPr lang="hr-HR" dirty="0" err="1">
                <a:solidFill>
                  <a:srgbClr val="092E20"/>
                </a:solidFill>
              </a:rPr>
              <a:t>books</a:t>
            </a:r>
            <a:r>
              <a:rPr lang="hr-HR" dirty="0">
                <a:solidFill>
                  <a:srgbClr val="092E20"/>
                </a:solidFill>
              </a:rPr>
              <a:t>/create.html</a:t>
            </a:r>
          </a:p>
        </p:txBody>
      </p:sp>
    </p:spTree>
    <p:extLst>
      <p:ext uri="{BB962C8B-B14F-4D97-AF65-F5344CB8AC3E}">
        <p14:creationId xmlns:p14="http://schemas.microsoft.com/office/powerpoint/2010/main" val="6192941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841EEF2-B95C-4DB9-894B-72FF311D1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rgbClr val="092E20"/>
                </a:solidFill>
                <a:latin typeface="Arial Black" panose="020B0A04020102020204" pitchFamily="34" charset="0"/>
              </a:rPr>
              <a:t>Brisanje knjige</a:t>
            </a:r>
          </a:p>
        </p:txBody>
      </p:sp>
      <p:pic>
        <p:nvPicPr>
          <p:cNvPr id="13" name="Rezervirano mjesto sadržaja 12">
            <a:extLst>
              <a:ext uri="{FF2B5EF4-FFF2-40B4-BE49-F238E27FC236}">
                <a16:creationId xmlns:a16="http://schemas.microsoft.com/office/drawing/2014/main" id="{E6900DA1-F133-42EA-AC36-6D9690C088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86322"/>
            <a:ext cx="5730240" cy="1269492"/>
          </a:xfrm>
        </p:spPr>
      </p:pic>
      <p:pic>
        <p:nvPicPr>
          <p:cNvPr id="19" name="Slika 18">
            <a:extLst>
              <a:ext uri="{FF2B5EF4-FFF2-40B4-BE49-F238E27FC236}">
                <a16:creationId xmlns:a16="http://schemas.microsoft.com/office/drawing/2014/main" id="{D29F24BC-8006-4DD8-9172-692A40D4D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588813"/>
            <a:ext cx="5730240" cy="2538984"/>
          </a:xfrm>
          <a:prstGeom prst="rect">
            <a:avLst/>
          </a:prstGeom>
        </p:spPr>
      </p:pic>
      <p:sp>
        <p:nvSpPr>
          <p:cNvPr id="20" name="TekstniOkvir 19">
            <a:extLst>
              <a:ext uri="{FF2B5EF4-FFF2-40B4-BE49-F238E27FC236}">
                <a16:creationId xmlns:a16="http://schemas.microsoft.com/office/drawing/2014/main" id="{7C0CE483-755C-46B2-9D21-1CF741CF442C}"/>
              </a:ext>
            </a:extLst>
          </p:cNvPr>
          <p:cNvSpPr txBox="1"/>
          <p:nvPr/>
        </p:nvSpPr>
        <p:spPr>
          <a:xfrm>
            <a:off x="6933460" y="2236402"/>
            <a:ext cx="3852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>
                <a:solidFill>
                  <a:srgbClr val="092E20"/>
                </a:solidFill>
              </a:rPr>
              <a:t>books/views.py</a:t>
            </a:r>
          </a:p>
        </p:txBody>
      </p:sp>
      <p:sp>
        <p:nvSpPr>
          <p:cNvPr id="21" name="TekstniOkvir 20">
            <a:extLst>
              <a:ext uri="{FF2B5EF4-FFF2-40B4-BE49-F238E27FC236}">
                <a16:creationId xmlns:a16="http://schemas.microsoft.com/office/drawing/2014/main" id="{15E1C1BF-FEE1-4B36-9B53-F645CF771E31}"/>
              </a:ext>
            </a:extLst>
          </p:cNvPr>
          <p:cNvSpPr txBox="1"/>
          <p:nvPr/>
        </p:nvSpPr>
        <p:spPr>
          <a:xfrm>
            <a:off x="6933460" y="4744660"/>
            <a:ext cx="3852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err="1">
                <a:solidFill>
                  <a:srgbClr val="092E20"/>
                </a:solidFill>
              </a:rPr>
              <a:t>books</a:t>
            </a:r>
            <a:r>
              <a:rPr lang="hr-HR" dirty="0">
                <a:solidFill>
                  <a:srgbClr val="092E20"/>
                </a:solidFill>
              </a:rPr>
              <a:t>/</a:t>
            </a:r>
            <a:r>
              <a:rPr lang="hr-HR" dirty="0" err="1">
                <a:solidFill>
                  <a:srgbClr val="092E20"/>
                </a:solidFill>
              </a:rPr>
              <a:t>templates</a:t>
            </a:r>
            <a:r>
              <a:rPr lang="hr-HR" dirty="0">
                <a:solidFill>
                  <a:srgbClr val="092E20"/>
                </a:solidFill>
              </a:rPr>
              <a:t>/</a:t>
            </a:r>
            <a:r>
              <a:rPr lang="hr-HR" dirty="0" err="1">
                <a:solidFill>
                  <a:srgbClr val="092E20"/>
                </a:solidFill>
              </a:rPr>
              <a:t>books</a:t>
            </a:r>
            <a:r>
              <a:rPr lang="hr-HR" dirty="0">
                <a:solidFill>
                  <a:srgbClr val="092E20"/>
                </a:solidFill>
              </a:rPr>
              <a:t>/details.html</a:t>
            </a:r>
          </a:p>
        </p:txBody>
      </p:sp>
    </p:spTree>
    <p:extLst>
      <p:ext uri="{BB962C8B-B14F-4D97-AF65-F5344CB8AC3E}">
        <p14:creationId xmlns:p14="http://schemas.microsoft.com/office/powerpoint/2010/main" val="5438435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841EEF2-B95C-4DB9-894B-72FF311D1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rgbClr val="092E20"/>
                </a:solidFill>
                <a:latin typeface="Arial Black" panose="020B0A04020102020204" pitchFamily="34" charset="0"/>
              </a:rPr>
              <a:t>Brisanje knjige</a:t>
            </a:r>
          </a:p>
        </p:txBody>
      </p:sp>
      <p:pic>
        <p:nvPicPr>
          <p:cNvPr id="7" name="Slika 6">
            <a:extLst>
              <a:ext uri="{FF2B5EF4-FFF2-40B4-BE49-F238E27FC236}">
                <a16:creationId xmlns:a16="http://schemas.microsoft.com/office/drawing/2014/main" id="{E0901C7D-3BC2-4543-8744-CC63369DA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34342"/>
            <a:ext cx="5730240" cy="3988308"/>
          </a:xfrm>
          <a:prstGeom prst="rect">
            <a:avLst/>
          </a:prstGeom>
        </p:spPr>
      </p:pic>
      <p:sp>
        <p:nvSpPr>
          <p:cNvPr id="11" name="TekstniOkvir 10">
            <a:extLst>
              <a:ext uri="{FF2B5EF4-FFF2-40B4-BE49-F238E27FC236}">
                <a16:creationId xmlns:a16="http://schemas.microsoft.com/office/drawing/2014/main" id="{6DD4255B-48B9-46EF-83DE-C0C6B27097EA}"/>
              </a:ext>
            </a:extLst>
          </p:cNvPr>
          <p:cNvSpPr txBox="1"/>
          <p:nvPr/>
        </p:nvSpPr>
        <p:spPr>
          <a:xfrm>
            <a:off x="6880194" y="3244334"/>
            <a:ext cx="3852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err="1">
                <a:solidFill>
                  <a:srgbClr val="092E20"/>
                </a:solidFill>
              </a:rPr>
              <a:t>books</a:t>
            </a:r>
            <a:r>
              <a:rPr lang="hr-HR" dirty="0">
                <a:solidFill>
                  <a:srgbClr val="092E20"/>
                </a:solidFill>
              </a:rPr>
              <a:t>/</a:t>
            </a:r>
            <a:r>
              <a:rPr lang="hr-HR" dirty="0" err="1">
                <a:solidFill>
                  <a:srgbClr val="092E20"/>
                </a:solidFill>
              </a:rPr>
              <a:t>templates</a:t>
            </a:r>
            <a:r>
              <a:rPr lang="hr-HR" dirty="0">
                <a:solidFill>
                  <a:srgbClr val="092E20"/>
                </a:solidFill>
              </a:rPr>
              <a:t>/</a:t>
            </a:r>
            <a:r>
              <a:rPr lang="hr-HR" dirty="0" err="1">
                <a:solidFill>
                  <a:srgbClr val="092E20"/>
                </a:solidFill>
              </a:rPr>
              <a:t>books</a:t>
            </a:r>
            <a:r>
              <a:rPr lang="hr-HR" dirty="0">
                <a:solidFill>
                  <a:srgbClr val="092E20"/>
                </a:solidFill>
              </a:rPr>
              <a:t>/index.html</a:t>
            </a:r>
          </a:p>
        </p:txBody>
      </p:sp>
    </p:spTree>
    <p:extLst>
      <p:ext uri="{BB962C8B-B14F-4D97-AF65-F5344CB8AC3E}">
        <p14:creationId xmlns:p14="http://schemas.microsoft.com/office/powerpoint/2010/main" val="38558781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841EEF2-B95C-4DB9-894B-72FF311D1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rgbClr val="092E20"/>
                </a:solidFill>
                <a:latin typeface="Arial Black" panose="020B0A04020102020204" pitchFamily="34" charset="0"/>
              </a:rPr>
              <a:t>Brisanje knjige</a:t>
            </a:r>
          </a:p>
        </p:txBody>
      </p:sp>
      <p:sp>
        <p:nvSpPr>
          <p:cNvPr id="11" name="TekstniOkvir 10">
            <a:extLst>
              <a:ext uri="{FF2B5EF4-FFF2-40B4-BE49-F238E27FC236}">
                <a16:creationId xmlns:a16="http://schemas.microsoft.com/office/drawing/2014/main" id="{6DD4255B-48B9-46EF-83DE-C0C6B27097EA}"/>
              </a:ext>
            </a:extLst>
          </p:cNvPr>
          <p:cNvSpPr txBox="1"/>
          <p:nvPr/>
        </p:nvSpPr>
        <p:spPr>
          <a:xfrm>
            <a:off x="6880194" y="3244334"/>
            <a:ext cx="3852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>
                <a:solidFill>
                  <a:srgbClr val="092E20"/>
                </a:solidFill>
              </a:rPr>
              <a:t>books/urls.py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9C3AC9D0-A660-4CEC-977A-47BFD2961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765" y="2522220"/>
            <a:ext cx="5730240" cy="1813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4778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1B69138-A7DA-410E-966A-AA38D5D9E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rgbClr val="092E20"/>
                </a:solidFill>
                <a:latin typeface="Arial Black" panose="020B0A04020102020204" pitchFamily="34" charset="0"/>
              </a:rPr>
              <a:t>Dodavanje CSS-a</a:t>
            </a:r>
          </a:p>
        </p:txBody>
      </p:sp>
      <p:pic>
        <p:nvPicPr>
          <p:cNvPr id="4" name="Rezervirano mjesto sadržaja 4">
            <a:extLst>
              <a:ext uri="{FF2B5EF4-FFF2-40B4-BE49-F238E27FC236}">
                <a16:creationId xmlns:a16="http://schemas.microsoft.com/office/drawing/2014/main" id="{D3D82F72-AB0D-4A53-B2E4-8B444CBA94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17453"/>
            <a:ext cx="5730240" cy="545592"/>
          </a:xfrm>
          <a:prstGeom prst="rect">
            <a:avLst/>
          </a:prstGeom>
        </p:spPr>
      </p:pic>
      <p:pic>
        <p:nvPicPr>
          <p:cNvPr id="5" name="Slika 4">
            <a:extLst>
              <a:ext uri="{FF2B5EF4-FFF2-40B4-BE49-F238E27FC236}">
                <a16:creationId xmlns:a16="http://schemas.microsoft.com/office/drawing/2014/main" id="{134DA70E-D5EB-40DC-83E8-C9ECCD9599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129334"/>
            <a:ext cx="5730240" cy="1984248"/>
          </a:xfrm>
          <a:prstGeom prst="rect">
            <a:avLst/>
          </a:prstGeom>
        </p:spPr>
      </p:pic>
      <p:sp>
        <p:nvSpPr>
          <p:cNvPr id="6" name="TekstniOkvir 5">
            <a:extLst>
              <a:ext uri="{FF2B5EF4-FFF2-40B4-BE49-F238E27FC236}">
                <a16:creationId xmlns:a16="http://schemas.microsoft.com/office/drawing/2014/main" id="{561F6052-8D74-4122-B493-AA3F3C3BE36B}"/>
              </a:ext>
            </a:extLst>
          </p:cNvPr>
          <p:cNvSpPr txBox="1"/>
          <p:nvPr/>
        </p:nvSpPr>
        <p:spPr>
          <a:xfrm>
            <a:off x="6968971" y="2005583"/>
            <a:ext cx="31426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err="1">
                <a:solidFill>
                  <a:srgbClr val="092E20"/>
                </a:solidFill>
              </a:rPr>
              <a:t>books</a:t>
            </a:r>
            <a:r>
              <a:rPr lang="hr-HR" dirty="0">
                <a:solidFill>
                  <a:srgbClr val="092E20"/>
                </a:solidFill>
              </a:rPr>
              <a:t>/</a:t>
            </a:r>
            <a:r>
              <a:rPr lang="hr-HR" dirty="0" err="1">
                <a:solidFill>
                  <a:srgbClr val="092E20"/>
                </a:solidFill>
              </a:rPr>
              <a:t>static</a:t>
            </a:r>
            <a:r>
              <a:rPr lang="hr-HR" dirty="0">
                <a:solidFill>
                  <a:srgbClr val="092E20"/>
                </a:solidFill>
              </a:rPr>
              <a:t>/</a:t>
            </a:r>
            <a:r>
              <a:rPr lang="hr-HR" dirty="0" err="1">
                <a:solidFill>
                  <a:srgbClr val="092E20"/>
                </a:solidFill>
              </a:rPr>
              <a:t>books</a:t>
            </a:r>
            <a:r>
              <a:rPr lang="hr-HR" dirty="0">
                <a:solidFill>
                  <a:srgbClr val="092E20"/>
                </a:solidFill>
              </a:rPr>
              <a:t>/style.css</a:t>
            </a:r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A689F167-F69F-42B6-A4DE-C5F4BB6709C5}"/>
              </a:ext>
            </a:extLst>
          </p:cNvPr>
          <p:cNvSpPr txBox="1"/>
          <p:nvPr/>
        </p:nvSpPr>
        <p:spPr>
          <a:xfrm>
            <a:off x="6968971" y="3936792"/>
            <a:ext cx="3719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err="1">
                <a:solidFill>
                  <a:srgbClr val="092E20"/>
                </a:solidFill>
              </a:rPr>
              <a:t>books</a:t>
            </a:r>
            <a:r>
              <a:rPr lang="hr-HR" dirty="0">
                <a:solidFill>
                  <a:srgbClr val="092E20"/>
                </a:solidFill>
              </a:rPr>
              <a:t>/</a:t>
            </a:r>
            <a:r>
              <a:rPr lang="hr-HR" dirty="0" err="1">
                <a:solidFill>
                  <a:srgbClr val="092E20"/>
                </a:solidFill>
              </a:rPr>
              <a:t>templates</a:t>
            </a:r>
            <a:r>
              <a:rPr lang="hr-HR" dirty="0">
                <a:solidFill>
                  <a:srgbClr val="092E20"/>
                </a:solidFill>
              </a:rPr>
              <a:t>/</a:t>
            </a:r>
            <a:r>
              <a:rPr lang="hr-HR" dirty="0" err="1">
                <a:solidFill>
                  <a:srgbClr val="092E20"/>
                </a:solidFill>
              </a:rPr>
              <a:t>books</a:t>
            </a:r>
            <a:r>
              <a:rPr lang="hr-HR" dirty="0">
                <a:solidFill>
                  <a:srgbClr val="092E20"/>
                </a:solidFill>
              </a:rPr>
              <a:t>/indeks.html</a:t>
            </a:r>
          </a:p>
        </p:txBody>
      </p:sp>
    </p:spTree>
    <p:extLst>
      <p:ext uri="{BB962C8B-B14F-4D97-AF65-F5344CB8AC3E}">
        <p14:creationId xmlns:p14="http://schemas.microsoft.com/office/powerpoint/2010/main" val="41086661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020FEC9-43E1-4EA2-8DD7-DD24F61D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rgbClr val="092E20"/>
                </a:solidFill>
                <a:latin typeface="Arial Black" panose="020B0A04020102020204" pitchFamily="34" charset="0"/>
              </a:rPr>
              <a:t>Materijali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90B4381A-E005-41A4-B4D7-4C3DE962E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 err="1">
                <a:hlinkClick r:id="rId2"/>
              </a:rPr>
              <a:t>IstrazivackiCentarMladih</a:t>
            </a:r>
            <a:r>
              <a:rPr lang="hr-HR" dirty="0">
                <a:hlinkClick r:id="rId2"/>
              </a:rPr>
              <a:t>/Django-101 (github.com)</a:t>
            </a:r>
            <a:endParaRPr lang="hr-HR" dirty="0"/>
          </a:p>
          <a:p>
            <a:r>
              <a:rPr lang="en-US" dirty="0">
                <a:hlinkClick r:id="rId3"/>
              </a:rPr>
              <a:t>The web framework for perfectionists with deadlines | Django (djangoproject.com)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4098024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E4BCF2F5-EB93-4E03-A17E-FE7376A170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64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3216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Rezervirano mjesto sadržaja 22">
            <a:extLst>
              <a:ext uri="{FF2B5EF4-FFF2-40B4-BE49-F238E27FC236}">
                <a16:creationId xmlns:a16="http://schemas.microsoft.com/office/drawing/2014/main" id="{7D40EFB0-7BBC-4064-BA0F-CE7359F03A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1003738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1FBD0B2-83C9-4399-9FBB-3785529A3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rgbClr val="092E20"/>
                </a:solidFill>
                <a:latin typeface="Arial Black" panose="020B0A04020102020204" pitchFamily="34" charset="0"/>
              </a:rPr>
              <a:t>Django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A4E95B09-A1FB-404E-AD99-BE5C81EC66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Framework za razvoj web aplikacija</a:t>
            </a:r>
          </a:p>
          <a:p>
            <a:r>
              <a:rPr lang="hr-HR" dirty="0"/>
              <a:t>Brz</a:t>
            </a:r>
          </a:p>
          <a:p>
            <a:r>
              <a:rPr lang="hr-HR" dirty="0"/>
              <a:t>Skalabilan</a:t>
            </a:r>
          </a:p>
          <a:p>
            <a:r>
              <a:rPr lang="hr-HR" dirty="0"/>
              <a:t>Zahtjeva dosta konfiguracije</a:t>
            </a:r>
          </a:p>
          <a:p>
            <a:endParaRPr lang="hr-HR" dirty="0"/>
          </a:p>
          <a:p>
            <a:endParaRPr lang="hr-HR" dirty="0"/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0BB2699F-05CF-4314-B846-DFA3036FC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8081" y="5843541"/>
            <a:ext cx="3200847" cy="666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911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7CDDBBC-DF54-4F1A-99C9-C09E6AAD9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rgbClr val="092E20"/>
                </a:solidFill>
                <a:latin typeface="Arial Black" panose="020B0A04020102020204" pitchFamily="34" charset="0"/>
              </a:rPr>
              <a:t>Podešavanje radne okoline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DAF53F24-9769-4C19-BBA4-4633E29A8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hr-HR" dirty="0"/>
              <a:t>Instalacija Python 3 </a:t>
            </a:r>
            <a:r>
              <a:rPr lang="hr-HR" dirty="0">
                <a:hlinkClick r:id="rId2"/>
              </a:rPr>
              <a:t>Download Python | Python.org</a:t>
            </a:r>
            <a:endParaRPr lang="hr-HR" dirty="0"/>
          </a:p>
          <a:p>
            <a:r>
              <a:rPr lang="hr-HR" dirty="0"/>
              <a:t>Instalacija razvojne okoline </a:t>
            </a:r>
            <a:r>
              <a:rPr lang="it-IT" dirty="0">
                <a:hlinkClick r:id="rId3"/>
              </a:rPr>
              <a:t>Visual Studio Code - Code Editing. </a:t>
            </a:r>
            <a:r>
              <a:rPr lang="it-IT" dirty="0" err="1">
                <a:hlinkClick r:id="rId3"/>
              </a:rPr>
              <a:t>Redefined</a:t>
            </a:r>
            <a:r>
              <a:rPr lang="hr-HR" dirty="0"/>
              <a:t> (opcionalno)</a:t>
            </a:r>
          </a:p>
          <a:p>
            <a:r>
              <a:rPr lang="hr-HR" dirty="0"/>
              <a:t>Instalacija </a:t>
            </a:r>
            <a:r>
              <a:rPr lang="en-AI" dirty="0"/>
              <a:t>Django </a:t>
            </a:r>
            <a:r>
              <a:rPr lang="en-AI" dirty="0" err="1"/>
              <a:t>paketa</a:t>
            </a:r>
            <a:r>
              <a:rPr lang="hr-HR" dirty="0"/>
              <a:t> (nakon podešavanja virtualnog okruženja)</a:t>
            </a:r>
          </a:p>
          <a:p>
            <a:pPr marL="0" indent="0">
              <a:buNone/>
            </a:pPr>
            <a:endParaRPr lang="hr-HR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10BACA3A-C380-47DD-BC27-1ED80F8B6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7978" y="4892675"/>
            <a:ext cx="16002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CA68E037-C05D-4C50-99B4-8C63A03985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1642" y="5615486"/>
            <a:ext cx="2875547" cy="853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ravokutnik 3">
            <a:extLst>
              <a:ext uri="{FF2B5EF4-FFF2-40B4-BE49-F238E27FC236}">
                <a16:creationId xmlns:a16="http://schemas.microsoft.com/office/drawing/2014/main" id="{66DEF123-8A81-4F10-97C8-0D482CF7B2C5}"/>
              </a:ext>
            </a:extLst>
          </p:cNvPr>
          <p:cNvSpPr/>
          <p:nvPr/>
        </p:nvSpPr>
        <p:spPr>
          <a:xfrm>
            <a:off x="1909012" y="3692532"/>
            <a:ext cx="3962400" cy="7218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pip</a:t>
            </a:r>
            <a:r>
              <a:rPr lang="hr-HR" sz="2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hr-HR" sz="2000" dirty="0" err="1">
                <a:solidFill>
                  <a:schemeClr val="tx1"/>
                </a:solidFill>
                <a:latin typeface="Consolas" panose="020B0609020204030204" pitchFamily="49" charset="0"/>
              </a:rPr>
              <a:t>install</a:t>
            </a:r>
            <a:r>
              <a:rPr lang="hr-HR" sz="2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AI" sz="2000" dirty="0">
                <a:solidFill>
                  <a:schemeClr val="tx1"/>
                </a:solidFill>
                <a:latin typeface="Consolas" panose="020B0609020204030204" pitchFamily="49" charset="0"/>
              </a:rPr>
              <a:t>Django</a:t>
            </a:r>
            <a:endParaRPr lang="hr-HR" sz="20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879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E03D6A2-99BD-4A70-944D-CA3ED402D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>
                <a:solidFill>
                  <a:srgbClr val="092E20"/>
                </a:solidFill>
                <a:latin typeface="Arial Black" panose="020B0A04020102020204" pitchFamily="34" charset="0"/>
              </a:rPr>
              <a:t>Virtualno okruženje (opcionalno)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63AAE0D-79E3-437E-9485-3EDE0F95D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Izolacija Python programa i verzije </a:t>
            </a:r>
          </a:p>
          <a:p>
            <a:endParaRPr lang="hr-HR" dirty="0"/>
          </a:p>
          <a:p>
            <a:endParaRPr lang="hr-HR" dirty="0"/>
          </a:p>
        </p:txBody>
      </p:sp>
      <p:sp>
        <p:nvSpPr>
          <p:cNvPr id="4" name="TekstniOkvir 3">
            <a:extLst>
              <a:ext uri="{FF2B5EF4-FFF2-40B4-BE49-F238E27FC236}">
                <a16:creationId xmlns:a16="http://schemas.microsoft.com/office/drawing/2014/main" id="{46DC8BC6-A262-4415-929C-D599139711AB}"/>
              </a:ext>
            </a:extLst>
          </p:cNvPr>
          <p:cNvSpPr txBox="1"/>
          <p:nvPr/>
        </p:nvSpPr>
        <p:spPr>
          <a:xfrm>
            <a:off x="1459832" y="2743200"/>
            <a:ext cx="7358425" cy="357636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pPr marL="678180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0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pip install </a:t>
            </a:r>
            <a:r>
              <a:rPr lang="en-US" sz="20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virtualenv</a:t>
            </a:r>
            <a:endParaRPr lang="hr-HR" sz="20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78180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000" dirty="0" err="1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virtualenv</a:t>
            </a:r>
            <a:r>
              <a:rPr lang="en-US" sz="20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-p python3 env</a:t>
            </a:r>
            <a:endParaRPr lang="hr-HR" sz="20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78180" lvl="1" indent="0">
              <a:lnSpc>
                <a:spcPct val="107000"/>
              </a:lnSpc>
              <a:spcAft>
                <a:spcPts val="800"/>
              </a:spcAft>
              <a:buNone/>
            </a:pPr>
            <a:endParaRPr lang="hr-HR" sz="20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0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windows: </a:t>
            </a:r>
            <a:endParaRPr lang="hr-HR" sz="20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78180" lvl="1" indent="0">
              <a:buNone/>
            </a:pPr>
            <a:r>
              <a:rPr lang="en-US" sz="2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./env/Scripts/activate.bat -- using CMD</a:t>
            </a:r>
            <a:endParaRPr lang="hr-HR" sz="2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marL="678180" lvl="1" indent="0">
              <a:buNone/>
            </a:pPr>
            <a:r>
              <a:rPr lang="en-US" sz="2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./env/Scripts/activate.ps1 -- using PowerShell</a:t>
            </a:r>
            <a:endParaRPr lang="hr-HR" sz="2000" dirty="0"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marL="457200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0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Linux</a:t>
            </a:r>
            <a:r>
              <a:rPr lang="hr-HR" sz="2000" dirty="0"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hr-HR" sz="20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78180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0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Source env/bin/activate</a:t>
            </a:r>
            <a:endParaRPr lang="hr-HR" sz="20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195538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1A28138-C599-4BF4-A6B7-7775DF9E8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I" dirty="0">
                <a:solidFill>
                  <a:srgbClr val="092E20"/>
                </a:solidFill>
                <a:latin typeface="Arial Black" panose="020B0A04020102020204" pitchFamily="34" charset="0"/>
              </a:rPr>
              <a:t>Request processing</a:t>
            </a:r>
            <a:endParaRPr lang="hr-HR" dirty="0">
              <a:solidFill>
                <a:srgbClr val="092E20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Elipsa 2">
            <a:extLst>
              <a:ext uri="{FF2B5EF4-FFF2-40B4-BE49-F238E27FC236}">
                <a16:creationId xmlns:a16="http://schemas.microsoft.com/office/drawing/2014/main" id="{C8267DBC-8080-4ED4-8C2F-9A2EBEBAD446}"/>
              </a:ext>
            </a:extLst>
          </p:cNvPr>
          <p:cNvSpPr/>
          <p:nvPr/>
        </p:nvSpPr>
        <p:spPr>
          <a:xfrm>
            <a:off x="497149" y="2894120"/>
            <a:ext cx="1189607" cy="1020932"/>
          </a:xfrm>
          <a:prstGeom prst="ellipse">
            <a:avLst/>
          </a:prstGeom>
          <a:solidFill>
            <a:srgbClr val="092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/>
              <a:t>CLIENT</a:t>
            </a:r>
          </a:p>
        </p:txBody>
      </p:sp>
      <p:grpSp>
        <p:nvGrpSpPr>
          <p:cNvPr id="11" name="Grupa 10">
            <a:extLst>
              <a:ext uri="{FF2B5EF4-FFF2-40B4-BE49-F238E27FC236}">
                <a16:creationId xmlns:a16="http://schemas.microsoft.com/office/drawing/2014/main" id="{C8E191C6-FD91-4538-99C3-CC62F2DF875B}"/>
              </a:ext>
            </a:extLst>
          </p:cNvPr>
          <p:cNvGrpSpPr/>
          <p:nvPr/>
        </p:nvGrpSpPr>
        <p:grpSpPr>
          <a:xfrm>
            <a:off x="1766655" y="3380172"/>
            <a:ext cx="497151" cy="152400"/>
            <a:chOff x="1766655" y="3380172"/>
            <a:chExt cx="497151" cy="152400"/>
          </a:xfrm>
        </p:grpSpPr>
        <p:cxnSp>
          <p:nvCxnSpPr>
            <p:cNvPr id="5" name="Ravni poveznik sa strelicom 4">
              <a:extLst>
                <a:ext uri="{FF2B5EF4-FFF2-40B4-BE49-F238E27FC236}">
                  <a16:creationId xmlns:a16="http://schemas.microsoft.com/office/drawing/2014/main" id="{75DBEA85-D48F-4A5D-9E7D-C3FDA0149EDC}"/>
                </a:ext>
              </a:extLst>
            </p:cNvPr>
            <p:cNvCxnSpPr>
              <a:cxnSpLocks/>
            </p:cNvCxnSpPr>
            <p:nvPr/>
          </p:nvCxnSpPr>
          <p:spPr>
            <a:xfrm>
              <a:off x="1766655" y="3380172"/>
              <a:ext cx="497151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Ravni poveznik sa strelicom 7">
              <a:extLst>
                <a:ext uri="{FF2B5EF4-FFF2-40B4-BE49-F238E27FC236}">
                  <a16:creationId xmlns:a16="http://schemas.microsoft.com/office/drawing/2014/main" id="{34C122DB-05CA-434E-AAD0-BD425CB8B3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66655" y="3532572"/>
              <a:ext cx="497151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kstniOkvir 9">
            <a:extLst>
              <a:ext uri="{FF2B5EF4-FFF2-40B4-BE49-F238E27FC236}">
                <a16:creationId xmlns:a16="http://schemas.microsoft.com/office/drawing/2014/main" id="{40AB2DDB-C5CC-4914-9343-05784954B1AE}"/>
              </a:ext>
            </a:extLst>
          </p:cNvPr>
          <p:cNvSpPr txBox="1"/>
          <p:nvPr/>
        </p:nvSpPr>
        <p:spPr>
          <a:xfrm>
            <a:off x="2396971" y="3244335"/>
            <a:ext cx="1455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WEB SERVER</a:t>
            </a:r>
          </a:p>
        </p:txBody>
      </p:sp>
      <p:grpSp>
        <p:nvGrpSpPr>
          <p:cNvPr id="13" name="Grupa 12">
            <a:extLst>
              <a:ext uri="{FF2B5EF4-FFF2-40B4-BE49-F238E27FC236}">
                <a16:creationId xmlns:a16="http://schemas.microsoft.com/office/drawing/2014/main" id="{D3B9469D-582A-4A8A-837E-06107868794A}"/>
              </a:ext>
            </a:extLst>
          </p:cNvPr>
          <p:cNvGrpSpPr/>
          <p:nvPr/>
        </p:nvGrpSpPr>
        <p:grpSpPr>
          <a:xfrm>
            <a:off x="3852909" y="3380172"/>
            <a:ext cx="497151" cy="152400"/>
            <a:chOff x="1766655" y="3380172"/>
            <a:chExt cx="497151" cy="152400"/>
          </a:xfrm>
        </p:grpSpPr>
        <p:cxnSp>
          <p:nvCxnSpPr>
            <p:cNvPr id="14" name="Ravni poveznik sa strelicom 13">
              <a:extLst>
                <a:ext uri="{FF2B5EF4-FFF2-40B4-BE49-F238E27FC236}">
                  <a16:creationId xmlns:a16="http://schemas.microsoft.com/office/drawing/2014/main" id="{2BE4B77F-7326-4320-B9A3-C1BF2BA6FFDC}"/>
                </a:ext>
              </a:extLst>
            </p:cNvPr>
            <p:cNvCxnSpPr>
              <a:cxnSpLocks/>
            </p:cNvCxnSpPr>
            <p:nvPr/>
          </p:nvCxnSpPr>
          <p:spPr>
            <a:xfrm>
              <a:off x="1766655" y="3380172"/>
              <a:ext cx="497151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Ravni poveznik sa strelicom 14">
              <a:extLst>
                <a:ext uri="{FF2B5EF4-FFF2-40B4-BE49-F238E27FC236}">
                  <a16:creationId xmlns:a16="http://schemas.microsoft.com/office/drawing/2014/main" id="{96F2A772-2A3A-4470-AE75-7B1F0888B38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66655" y="3532572"/>
              <a:ext cx="497151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kstniOkvir 11">
            <a:extLst>
              <a:ext uri="{FF2B5EF4-FFF2-40B4-BE49-F238E27FC236}">
                <a16:creationId xmlns:a16="http://schemas.microsoft.com/office/drawing/2014/main" id="{BFAF8480-AAB2-4ACC-943A-663D5FA98095}"/>
              </a:ext>
            </a:extLst>
          </p:cNvPr>
          <p:cNvSpPr txBox="1"/>
          <p:nvPr/>
        </p:nvSpPr>
        <p:spPr>
          <a:xfrm>
            <a:off x="4483223" y="3244335"/>
            <a:ext cx="734237" cy="369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WSGI</a:t>
            </a:r>
          </a:p>
        </p:txBody>
      </p:sp>
      <p:sp>
        <p:nvSpPr>
          <p:cNvPr id="16" name="TekstniOkvir 15">
            <a:extLst>
              <a:ext uri="{FF2B5EF4-FFF2-40B4-BE49-F238E27FC236}">
                <a16:creationId xmlns:a16="http://schemas.microsoft.com/office/drawing/2014/main" id="{674968B0-5F37-4777-AA31-F8AE4315D390}"/>
              </a:ext>
            </a:extLst>
          </p:cNvPr>
          <p:cNvSpPr txBox="1"/>
          <p:nvPr/>
        </p:nvSpPr>
        <p:spPr>
          <a:xfrm>
            <a:off x="6096000" y="1901306"/>
            <a:ext cx="1511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REQUEST (</a:t>
            </a:r>
            <a:r>
              <a:rPr lang="hr-HR" dirty="0" err="1"/>
              <a:t>Middleware</a:t>
            </a:r>
            <a:r>
              <a:rPr lang="hr-HR" dirty="0"/>
              <a:t>)</a:t>
            </a:r>
          </a:p>
        </p:txBody>
      </p:sp>
      <p:sp>
        <p:nvSpPr>
          <p:cNvPr id="18" name="TekstniOkvir 17">
            <a:extLst>
              <a:ext uri="{FF2B5EF4-FFF2-40B4-BE49-F238E27FC236}">
                <a16:creationId xmlns:a16="http://schemas.microsoft.com/office/drawing/2014/main" id="{1234FDD0-F7A1-4229-B9A1-96A20EE4E83F}"/>
              </a:ext>
            </a:extLst>
          </p:cNvPr>
          <p:cNvSpPr txBox="1"/>
          <p:nvPr/>
        </p:nvSpPr>
        <p:spPr>
          <a:xfrm>
            <a:off x="9450877" y="1901306"/>
            <a:ext cx="1695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URL RESOLUTION</a:t>
            </a:r>
          </a:p>
        </p:txBody>
      </p:sp>
      <p:sp>
        <p:nvSpPr>
          <p:cNvPr id="19" name="TekstniOkvir 18">
            <a:extLst>
              <a:ext uri="{FF2B5EF4-FFF2-40B4-BE49-F238E27FC236}">
                <a16:creationId xmlns:a16="http://schemas.microsoft.com/office/drawing/2014/main" id="{6465902F-DB39-4F5E-82DD-14B9379449CD}"/>
              </a:ext>
            </a:extLst>
          </p:cNvPr>
          <p:cNvSpPr txBox="1"/>
          <p:nvPr/>
        </p:nvSpPr>
        <p:spPr>
          <a:xfrm>
            <a:off x="9894515" y="4451804"/>
            <a:ext cx="787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>
                <a:solidFill>
                  <a:sysClr val="windowText" lastClr="000000"/>
                </a:solidFill>
              </a:rPr>
              <a:t>VIEW</a:t>
            </a:r>
          </a:p>
        </p:txBody>
      </p:sp>
      <p:sp>
        <p:nvSpPr>
          <p:cNvPr id="20" name="TekstniOkvir 19">
            <a:extLst>
              <a:ext uri="{FF2B5EF4-FFF2-40B4-BE49-F238E27FC236}">
                <a16:creationId xmlns:a16="http://schemas.microsoft.com/office/drawing/2014/main" id="{1A2EF50D-AB9F-4B33-B7C0-653EFC08D1EF}"/>
              </a:ext>
            </a:extLst>
          </p:cNvPr>
          <p:cNvSpPr txBox="1"/>
          <p:nvPr/>
        </p:nvSpPr>
        <p:spPr>
          <a:xfrm>
            <a:off x="9812731" y="5129267"/>
            <a:ext cx="951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>
                <a:solidFill>
                  <a:sysClr val="windowText" lastClr="000000"/>
                </a:solidFill>
              </a:rPr>
              <a:t>MODEL</a:t>
            </a:r>
          </a:p>
        </p:txBody>
      </p:sp>
      <p:sp>
        <p:nvSpPr>
          <p:cNvPr id="21" name="TekstniOkvir 20">
            <a:extLst>
              <a:ext uri="{FF2B5EF4-FFF2-40B4-BE49-F238E27FC236}">
                <a16:creationId xmlns:a16="http://schemas.microsoft.com/office/drawing/2014/main" id="{8BCCD96B-0B3B-41AC-9EB8-8B8528DE8A15}"/>
              </a:ext>
            </a:extLst>
          </p:cNvPr>
          <p:cNvSpPr txBox="1"/>
          <p:nvPr/>
        </p:nvSpPr>
        <p:spPr>
          <a:xfrm>
            <a:off x="9688444" y="5806730"/>
            <a:ext cx="119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>
                <a:solidFill>
                  <a:sysClr val="windowText" lastClr="000000"/>
                </a:solidFill>
              </a:rPr>
              <a:t>DATABASE</a:t>
            </a:r>
          </a:p>
        </p:txBody>
      </p:sp>
      <p:sp>
        <p:nvSpPr>
          <p:cNvPr id="22" name="TekstniOkvir 21">
            <a:extLst>
              <a:ext uri="{FF2B5EF4-FFF2-40B4-BE49-F238E27FC236}">
                <a16:creationId xmlns:a16="http://schemas.microsoft.com/office/drawing/2014/main" id="{A091218D-4F9E-40EF-B86A-A88264248A4E}"/>
              </a:ext>
            </a:extLst>
          </p:cNvPr>
          <p:cNvSpPr txBox="1"/>
          <p:nvPr/>
        </p:nvSpPr>
        <p:spPr>
          <a:xfrm>
            <a:off x="7879639" y="4448862"/>
            <a:ext cx="1202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>
                <a:solidFill>
                  <a:sysClr val="windowText" lastClr="000000"/>
                </a:solidFill>
              </a:rPr>
              <a:t>TEMPLATE</a:t>
            </a:r>
          </a:p>
        </p:txBody>
      </p:sp>
      <p:sp>
        <p:nvSpPr>
          <p:cNvPr id="23" name="TekstniOkvir 22">
            <a:extLst>
              <a:ext uri="{FF2B5EF4-FFF2-40B4-BE49-F238E27FC236}">
                <a16:creationId xmlns:a16="http://schemas.microsoft.com/office/drawing/2014/main" id="{97905E2E-47C7-4924-9A50-38A1BA525F3F}"/>
              </a:ext>
            </a:extLst>
          </p:cNvPr>
          <p:cNvSpPr txBox="1"/>
          <p:nvPr/>
        </p:nvSpPr>
        <p:spPr>
          <a:xfrm>
            <a:off x="6132392" y="4310364"/>
            <a:ext cx="1511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>
                <a:solidFill>
                  <a:sysClr val="windowText" lastClr="000000"/>
                </a:solidFill>
              </a:rPr>
              <a:t>RESPONSE</a:t>
            </a:r>
            <a:br>
              <a:rPr lang="hr-HR" dirty="0">
                <a:solidFill>
                  <a:sysClr val="windowText" lastClr="000000"/>
                </a:solidFill>
              </a:rPr>
            </a:br>
            <a:r>
              <a:rPr lang="hr-HR" dirty="0">
                <a:solidFill>
                  <a:sysClr val="windowText" lastClr="000000"/>
                </a:solidFill>
              </a:rPr>
              <a:t>(</a:t>
            </a:r>
            <a:r>
              <a:rPr lang="hr-HR" dirty="0" err="1">
                <a:solidFill>
                  <a:sysClr val="windowText" lastClr="000000"/>
                </a:solidFill>
              </a:rPr>
              <a:t>Middleware</a:t>
            </a:r>
            <a:r>
              <a:rPr lang="hr-HR" dirty="0">
                <a:solidFill>
                  <a:sysClr val="windowText" lastClr="000000"/>
                </a:solidFill>
              </a:rPr>
              <a:t>)</a:t>
            </a:r>
          </a:p>
        </p:txBody>
      </p:sp>
      <p:cxnSp>
        <p:nvCxnSpPr>
          <p:cNvPr id="24" name="Poveznik: zakrivljeno 23">
            <a:extLst>
              <a:ext uri="{FF2B5EF4-FFF2-40B4-BE49-F238E27FC236}">
                <a16:creationId xmlns:a16="http://schemas.microsoft.com/office/drawing/2014/main" id="{A986B840-A10B-4E30-9859-0D47555F3F54}"/>
              </a:ext>
            </a:extLst>
          </p:cNvPr>
          <p:cNvCxnSpPr>
            <a:cxnSpLocks/>
            <a:stCxn id="12" idx="0"/>
            <a:endCxn id="16" idx="1"/>
          </p:cNvCxnSpPr>
          <p:nvPr/>
        </p:nvCxnSpPr>
        <p:spPr>
          <a:xfrm rot="5400000" flipH="1" flipV="1">
            <a:off x="4963240" y="2111575"/>
            <a:ext cx="1019863" cy="1245658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Ravni poveznik sa strelicom 25">
            <a:extLst>
              <a:ext uri="{FF2B5EF4-FFF2-40B4-BE49-F238E27FC236}">
                <a16:creationId xmlns:a16="http://schemas.microsoft.com/office/drawing/2014/main" id="{F5004739-CBB9-430E-8DBC-171270B23E1B}"/>
              </a:ext>
            </a:extLst>
          </p:cNvPr>
          <p:cNvCxnSpPr>
            <a:cxnSpLocks/>
            <a:stCxn id="16" idx="3"/>
            <a:endCxn id="18" idx="1"/>
          </p:cNvCxnSpPr>
          <p:nvPr/>
        </p:nvCxnSpPr>
        <p:spPr>
          <a:xfrm>
            <a:off x="7607025" y="2224472"/>
            <a:ext cx="184385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Ravni poveznik sa strelicom 29">
            <a:extLst>
              <a:ext uri="{FF2B5EF4-FFF2-40B4-BE49-F238E27FC236}">
                <a16:creationId xmlns:a16="http://schemas.microsoft.com/office/drawing/2014/main" id="{7EDE7AA2-96AD-4444-897C-95F7D8EC9DE2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 flipH="1">
            <a:off x="10288360" y="2547637"/>
            <a:ext cx="10335" cy="19041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Ravni poveznik sa strelicom 35">
            <a:extLst>
              <a:ext uri="{FF2B5EF4-FFF2-40B4-BE49-F238E27FC236}">
                <a16:creationId xmlns:a16="http://schemas.microsoft.com/office/drawing/2014/main" id="{7A422B69-3F6D-47F3-8551-25B50EFC75AB}"/>
              </a:ext>
            </a:extLst>
          </p:cNvPr>
          <p:cNvCxnSpPr>
            <a:stCxn id="19" idx="2"/>
          </p:cNvCxnSpPr>
          <p:nvPr/>
        </p:nvCxnSpPr>
        <p:spPr>
          <a:xfrm flipH="1">
            <a:off x="10288359" y="4821136"/>
            <a:ext cx="1" cy="3081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Ravni poveznik sa strelicom 37">
            <a:extLst>
              <a:ext uri="{FF2B5EF4-FFF2-40B4-BE49-F238E27FC236}">
                <a16:creationId xmlns:a16="http://schemas.microsoft.com/office/drawing/2014/main" id="{E5408D79-8B88-474C-80A0-E2275F7EA183}"/>
              </a:ext>
            </a:extLst>
          </p:cNvPr>
          <p:cNvCxnSpPr>
            <a:cxnSpLocks/>
            <a:stCxn id="20" idx="2"/>
            <a:endCxn id="21" idx="0"/>
          </p:cNvCxnSpPr>
          <p:nvPr/>
        </p:nvCxnSpPr>
        <p:spPr>
          <a:xfrm>
            <a:off x="10288359" y="5498599"/>
            <a:ext cx="0" cy="3081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avni poveznik sa strelicom 39">
            <a:extLst>
              <a:ext uri="{FF2B5EF4-FFF2-40B4-BE49-F238E27FC236}">
                <a16:creationId xmlns:a16="http://schemas.microsoft.com/office/drawing/2014/main" id="{08072148-998F-41B3-B45A-D69465F562A1}"/>
              </a:ext>
            </a:extLst>
          </p:cNvPr>
          <p:cNvCxnSpPr>
            <a:cxnSpLocks/>
            <a:stCxn id="19" idx="1"/>
            <a:endCxn id="22" idx="3"/>
          </p:cNvCxnSpPr>
          <p:nvPr/>
        </p:nvCxnSpPr>
        <p:spPr>
          <a:xfrm flipH="1" flipV="1">
            <a:off x="9082563" y="4633528"/>
            <a:ext cx="811952" cy="29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avni poveznik sa strelicom 44">
            <a:extLst>
              <a:ext uri="{FF2B5EF4-FFF2-40B4-BE49-F238E27FC236}">
                <a16:creationId xmlns:a16="http://schemas.microsoft.com/office/drawing/2014/main" id="{944153EF-5E4A-4F0C-BDB0-E97FEF3153E6}"/>
              </a:ext>
            </a:extLst>
          </p:cNvPr>
          <p:cNvCxnSpPr>
            <a:cxnSpLocks/>
            <a:stCxn id="22" idx="1"/>
            <a:endCxn id="23" idx="3"/>
          </p:cNvCxnSpPr>
          <p:nvPr/>
        </p:nvCxnSpPr>
        <p:spPr>
          <a:xfrm flipH="1">
            <a:off x="7643417" y="4633528"/>
            <a:ext cx="236222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Poveznik: zakrivljeno 53">
            <a:extLst>
              <a:ext uri="{FF2B5EF4-FFF2-40B4-BE49-F238E27FC236}">
                <a16:creationId xmlns:a16="http://schemas.microsoft.com/office/drawing/2014/main" id="{49CFA2A1-D814-463E-B958-309259863CF4}"/>
              </a:ext>
            </a:extLst>
          </p:cNvPr>
          <p:cNvCxnSpPr>
            <a:cxnSpLocks/>
            <a:stCxn id="23" idx="1"/>
            <a:endCxn id="12" idx="2"/>
          </p:cNvCxnSpPr>
          <p:nvPr/>
        </p:nvCxnSpPr>
        <p:spPr>
          <a:xfrm rot="10800000">
            <a:off x="4850342" y="3613664"/>
            <a:ext cx="1282050" cy="1019866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Elipsa 72">
            <a:extLst>
              <a:ext uri="{FF2B5EF4-FFF2-40B4-BE49-F238E27FC236}">
                <a16:creationId xmlns:a16="http://schemas.microsoft.com/office/drawing/2014/main" id="{BCA12126-B69F-4456-BEA7-E76A1B554C00}"/>
              </a:ext>
            </a:extLst>
          </p:cNvPr>
          <p:cNvSpPr/>
          <p:nvPr/>
        </p:nvSpPr>
        <p:spPr>
          <a:xfrm>
            <a:off x="7316421" y="2894120"/>
            <a:ext cx="1414188" cy="1093064"/>
          </a:xfrm>
          <a:prstGeom prst="ellipse">
            <a:avLst/>
          </a:prstGeom>
          <a:noFill/>
          <a:ln>
            <a:solidFill>
              <a:srgbClr val="092E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>
                <a:solidFill>
                  <a:srgbClr val="092E20"/>
                </a:solidFill>
              </a:rPr>
              <a:t>DJANGO</a:t>
            </a:r>
          </a:p>
        </p:txBody>
      </p:sp>
    </p:spTree>
    <p:extLst>
      <p:ext uri="{BB962C8B-B14F-4D97-AF65-F5344CB8AC3E}">
        <p14:creationId xmlns:p14="http://schemas.microsoft.com/office/powerpoint/2010/main" val="2639034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6A47651-A092-44A2-9F14-3A0E6E535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I" dirty="0" err="1">
                <a:solidFill>
                  <a:srgbClr val="092E20"/>
                </a:solidFill>
                <a:latin typeface="Arial Black" panose="020B0A04020102020204" pitchFamily="34" charset="0"/>
              </a:rPr>
              <a:t>Inicijalizacija</a:t>
            </a:r>
            <a:r>
              <a:rPr lang="en-AI" dirty="0">
                <a:solidFill>
                  <a:srgbClr val="092E20"/>
                </a:solidFill>
                <a:latin typeface="Arial Black" panose="020B0A04020102020204" pitchFamily="34" charset="0"/>
              </a:rPr>
              <a:t> </a:t>
            </a:r>
            <a:r>
              <a:rPr lang="en-AI" dirty="0" err="1">
                <a:solidFill>
                  <a:srgbClr val="092E20"/>
                </a:solidFill>
                <a:latin typeface="Arial Black" panose="020B0A04020102020204" pitchFamily="34" charset="0"/>
              </a:rPr>
              <a:t>projekta</a:t>
            </a:r>
            <a:endParaRPr lang="hr-HR" dirty="0">
              <a:solidFill>
                <a:srgbClr val="092E20"/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Rezervirano mjesto sadržaja 3">
            <a:extLst>
              <a:ext uri="{FF2B5EF4-FFF2-40B4-BE49-F238E27FC236}">
                <a16:creationId xmlns:a16="http://schemas.microsoft.com/office/drawing/2014/main" id="{82E78C36-03F8-47E4-9FD0-A19D002817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690687"/>
            <a:ext cx="2097505" cy="5077365"/>
          </a:xfrm>
          <a:prstGeom prst="rect">
            <a:avLst/>
          </a:prstGeom>
        </p:spPr>
      </p:pic>
      <p:sp>
        <p:nvSpPr>
          <p:cNvPr id="5" name="TekstniOkvir 4">
            <a:extLst>
              <a:ext uri="{FF2B5EF4-FFF2-40B4-BE49-F238E27FC236}">
                <a16:creationId xmlns:a16="http://schemas.microsoft.com/office/drawing/2014/main" id="{B84DAE05-DE92-45F5-9C83-FE43475A5599}"/>
              </a:ext>
            </a:extLst>
          </p:cNvPr>
          <p:cNvSpPr txBox="1"/>
          <p:nvPr/>
        </p:nvSpPr>
        <p:spPr>
          <a:xfrm>
            <a:off x="3320715" y="1998996"/>
            <a:ext cx="8165431" cy="10156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AI" sz="2000" dirty="0" err="1">
                <a:latin typeface="Consolas" panose="020B0609020204030204" pitchFamily="49" charset="0"/>
              </a:rPr>
              <a:t>django</a:t>
            </a:r>
            <a:r>
              <a:rPr lang="en-AI" sz="2000" dirty="0">
                <a:latin typeface="Consolas" panose="020B0609020204030204" pitchFamily="49" charset="0"/>
              </a:rPr>
              <a:t>-admin </a:t>
            </a:r>
            <a:r>
              <a:rPr lang="en-AI" sz="2000" dirty="0" err="1">
                <a:latin typeface="Consolas" panose="020B0609020204030204" pitchFamily="49" charset="0"/>
              </a:rPr>
              <a:t>startproject</a:t>
            </a:r>
            <a:r>
              <a:rPr lang="en-AI" sz="2000" dirty="0">
                <a:latin typeface="Consolas" panose="020B0609020204030204" pitchFamily="49" charset="0"/>
              </a:rPr>
              <a:t> reads</a:t>
            </a:r>
          </a:p>
          <a:p>
            <a:r>
              <a:rPr lang="en-AI" sz="2000" dirty="0">
                <a:latin typeface="Consolas" panose="020B0609020204030204" pitchFamily="49" charset="0"/>
              </a:rPr>
              <a:t>cd reads</a:t>
            </a:r>
          </a:p>
          <a:p>
            <a:r>
              <a:rPr lang="en-AI" sz="2000" dirty="0" err="1">
                <a:latin typeface="Consolas" panose="020B0609020204030204" pitchFamily="49" charset="0"/>
              </a:rPr>
              <a:t>django</a:t>
            </a:r>
            <a:r>
              <a:rPr lang="en-AI" sz="2000" dirty="0">
                <a:latin typeface="Consolas" panose="020B0609020204030204" pitchFamily="49" charset="0"/>
              </a:rPr>
              <a:t>-admin </a:t>
            </a:r>
            <a:r>
              <a:rPr lang="en-AI" sz="2000" dirty="0" err="1">
                <a:latin typeface="Consolas" panose="020B0609020204030204" pitchFamily="49" charset="0"/>
              </a:rPr>
              <a:t>startapp</a:t>
            </a:r>
            <a:r>
              <a:rPr lang="en-AI" sz="2000" dirty="0">
                <a:latin typeface="Consolas" panose="020B0609020204030204" pitchFamily="49" charset="0"/>
              </a:rPr>
              <a:t> books</a:t>
            </a:r>
            <a:endParaRPr lang="hr-HR" sz="2000" dirty="0">
              <a:latin typeface="Consolas" panose="020B0609020204030204" pitchFamily="49" charset="0"/>
            </a:endParaRPr>
          </a:p>
        </p:txBody>
      </p:sp>
      <p:cxnSp>
        <p:nvCxnSpPr>
          <p:cNvPr id="7" name="Ravni poveznik sa strelicom 6">
            <a:extLst>
              <a:ext uri="{FF2B5EF4-FFF2-40B4-BE49-F238E27FC236}">
                <a16:creationId xmlns:a16="http://schemas.microsoft.com/office/drawing/2014/main" id="{BB379FE8-9EFD-42E6-BC2C-5B06A570AA07}"/>
              </a:ext>
            </a:extLst>
          </p:cNvPr>
          <p:cNvCxnSpPr>
            <a:cxnSpLocks/>
          </p:cNvCxnSpPr>
          <p:nvPr/>
        </p:nvCxnSpPr>
        <p:spPr>
          <a:xfrm flipH="1" flipV="1">
            <a:off x="4908885" y="3014659"/>
            <a:ext cx="1941094" cy="828683"/>
          </a:xfrm>
          <a:prstGeom prst="straightConnector1">
            <a:avLst/>
          </a:prstGeom>
          <a:ln>
            <a:solidFill>
              <a:srgbClr val="3A5A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kstniOkvir 7">
            <a:extLst>
              <a:ext uri="{FF2B5EF4-FFF2-40B4-BE49-F238E27FC236}">
                <a16:creationId xmlns:a16="http://schemas.microsoft.com/office/drawing/2014/main" id="{CF35F8B9-8BEF-46B5-9898-5BBA0771E5F1}"/>
              </a:ext>
            </a:extLst>
          </p:cNvPr>
          <p:cNvSpPr txBox="1"/>
          <p:nvPr/>
        </p:nvSpPr>
        <p:spPr>
          <a:xfrm>
            <a:off x="6849978" y="3707156"/>
            <a:ext cx="3856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Alat za upravljanje Django projektima</a:t>
            </a:r>
          </a:p>
          <a:p>
            <a:r>
              <a:rPr lang="hr-HR" i="1" dirty="0" err="1"/>
              <a:t>django-admin</a:t>
            </a:r>
            <a:r>
              <a:rPr lang="hr-HR" i="1" dirty="0"/>
              <a:t> </a:t>
            </a:r>
            <a:r>
              <a:rPr lang="hr-HR" i="1" dirty="0" err="1"/>
              <a:t>help</a:t>
            </a:r>
            <a:endParaRPr lang="hr-HR" i="1" dirty="0"/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0D7EB6D1-4B5A-4182-B29C-EAFD201384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223" y="707080"/>
            <a:ext cx="641651" cy="641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kstniOkvir 10">
            <a:extLst>
              <a:ext uri="{FF2B5EF4-FFF2-40B4-BE49-F238E27FC236}">
                <a16:creationId xmlns:a16="http://schemas.microsoft.com/office/drawing/2014/main" id="{5C88C70B-ED4D-43BA-AF97-831A0CA67F90}"/>
              </a:ext>
            </a:extLst>
          </p:cNvPr>
          <p:cNvSpPr txBox="1"/>
          <p:nvPr/>
        </p:nvSpPr>
        <p:spPr>
          <a:xfrm>
            <a:off x="3320715" y="5632407"/>
            <a:ext cx="8165431" cy="4001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hr-HR" sz="2000" dirty="0" err="1">
                <a:latin typeface="Consolas" panose="020B0609020204030204" pitchFamily="49" charset="0"/>
              </a:rPr>
              <a:t>python</a:t>
            </a:r>
            <a:r>
              <a:rPr lang="hr-HR" sz="2000" dirty="0">
                <a:latin typeface="Consolas" panose="020B0609020204030204" pitchFamily="49" charset="0"/>
              </a:rPr>
              <a:t> manage.py </a:t>
            </a:r>
            <a:r>
              <a:rPr lang="hr-HR" sz="2000" dirty="0" err="1">
                <a:latin typeface="Consolas" panose="020B0609020204030204" pitchFamily="49" charset="0"/>
              </a:rPr>
              <a:t>runserver</a:t>
            </a:r>
            <a:r>
              <a:rPr lang="hr-HR" sz="2000" dirty="0"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12" name="TekstniOkvir 11">
            <a:extLst>
              <a:ext uri="{FF2B5EF4-FFF2-40B4-BE49-F238E27FC236}">
                <a16:creationId xmlns:a16="http://schemas.microsoft.com/office/drawing/2014/main" id="{F4D24752-8AED-4E00-8549-026F03C8747A}"/>
              </a:ext>
            </a:extLst>
          </p:cNvPr>
          <p:cNvSpPr txBox="1"/>
          <p:nvPr/>
        </p:nvSpPr>
        <p:spPr>
          <a:xfrm>
            <a:off x="6849979" y="4974968"/>
            <a:ext cx="4636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Alat za upravljanje trenutnim projektom</a:t>
            </a:r>
          </a:p>
          <a:p>
            <a:r>
              <a:rPr lang="hr-HR" i="1" dirty="0" err="1"/>
              <a:t>python</a:t>
            </a:r>
            <a:r>
              <a:rPr lang="hr-HR" i="1" dirty="0"/>
              <a:t> manage.py </a:t>
            </a:r>
            <a:r>
              <a:rPr lang="hr-HR" i="1" dirty="0" err="1"/>
              <a:t>help</a:t>
            </a:r>
            <a:endParaRPr lang="hr-HR" i="1" dirty="0"/>
          </a:p>
        </p:txBody>
      </p:sp>
      <p:cxnSp>
        <p:nvCxnSpPr>
          <p:cNvPr id="13" name="Ravni poveznik sa strelicom 12">
            <a:extLst>
              <a:ext uri="{FF2B5EF4-FFF2-40B4-BE49-F238E27FC236}">
                <a16:creationId xmlns:a16="http://schemas.microsoft.com/office/drawing/2014/main" id="{495954D0-CDC5-4E8F-BF92-C07CDB3F1C6D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342023" y="5298134"/>
            <a:ext cx="1507956" cy="436842"/>
          </a:xfrm>
          <a:prstGeom prst="straightConnector1">
            <a:avLst/>
          </a:prstGeom>
          <a:ln>
            <a:solidFill>
              <a:srgbClr val="3A5A2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785730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sustav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467</Words>
  <Application>Microsoft Office PowerPoint</Application>
  <PresentationFormat>Široki zaslon</PresentationFormat>
  <Paragraphs>105</Paragraphs>
  <Slides>28</Slides>
  <Notes>0</Notes>
  <HiddenSlides>0</HiddenSlides>
  <MMClips>0</MMClips>
  <ScaleCrop>false</ScaleCrop>
  <HeadingPairs>
    <vt:vector size="6" baseType="variant">
      <vt:variant>
        <vt:lpstr>Korišteni fontovi</vt:lpstr>
      </vt:variant>
      <vt:variant>
        <vt:i4>5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28</vt:i4>
      </vt:variant>
    </vt:vector>
  </HeadingPairs>
  <TitlesOfParts>
    <vt:vector size="34" baseType="lpstr">
      <vt:lpstr>Arial</vt:lpstr>
      <vt:lpstr>Arial Black</vt:lpstr>
      <vt:lpstr>Calibri</vt:lpstr>
      <vt:lpstr>Calibri Light</vt:lpstr>
      <vt:lpstr>Consolas</vt:lpstr>
      <vt:lpstr>Tema sustava Office</vt:lpstr>
      <vt:lpstr>Django</vt:lpstr>
      <vt:lpstr>Cilj radionice</vt:lpstr>
      <vt:lpstr>PowerPoint prezentacija</vt:lpstr>
      <vt:lpstr>PowerPoint prezentacija</vt:lpstr>
      <vt:lpstr>Django</vt:lpstr>
      <vt:lpstr>Podešavanje radne okoline</vt:lpstr>
      <vt:lpstr>Virtualno okruženje (opcionalno)</vt:lpstr>
      <vt:lpstr>Request processing</vt:lpstr>
      <vt:lpstr>Inicijalizacija projekta</vt:lpstr>
      <vt:lpstr>Cilj projekta</vt:lpstr>
      <vt:lpstr>Prva stranica</vt:lpstr>
      <vt:lpstr>Popis knjiga - model</vt:lpstr>
      <vt:lpstr>Dodavanje tablice u bazu podataka</vt:lpstr>
      <vt:lpstr>Popis knjiga - view</vt:lpstr>
      <vt:lpstr>Popis knjiga - template </vt:lpstr>
      <vt:lpstr>Django Admin</vt:lpstr>
      <vt:lpstr>Dodavanje modela u Django Admin</vt:lpstr>
      <vt:lpstr>Dohvaćanje detalja o knjizi</vt:lpstr>
      <vt:lpstr>Dohvaćanje detalja o knjizi</vt:lpstr>
      <vt:lpstr>Dodavanje navigacije nazad</vt:lpstr>
      <vt:lpstr>Kreiranje knjige - formular</vt:lpstr>
      <vt:lpstr>Kreiranje knjiga</vt:lpstr>
      <vt:lpstr>Kreiranje knjiga</vt:lpstr>
      <vt:lpstr>Brisanje knjige</vt:lpstr>
      <vt:lpstr>Brisanje knjige</vt:lpstr>
      <vt:lpstr>Brisanje knjige</vt:lpstr>
      <vt:lpstr>Dodavanje CSS-a</vt:lpstr>
      <vt:lpstr>Materijali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Django</dc:title>
  <dc:creator>Domagoj Pluščec</dc:creator>
  <cp:lastModifiedBy>Domagoj Pluščec</cp:lastModifiedBy>
  <cp:revision>6</cp:revision>
  <dcterms:created xsi:type="dcterms:W3CDTF">2021-10-21T16:32:33Z</dcterms:created>
  <dcterms:modified xsi:type="dcterms:W3CDTF">2021-10-21T19:51:07Z</dcterms:modified>
</cp:coreProperties>
</file>

<file path=docProps/thumbnail.jpeg>
</file>